
<file path=[Content_Types].xml><?xml version="1.0" encoding="utf-8"?>
<Types xmlns="http://schemas.openxmlformats.org/package/2006/content-types">
  <Default Extension="emf" ContentType="image/x-emf"/>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8" r:id="rId2"/>
    <p:sldId id="269" r:id="rId3"/>
    <p:sldId id="280" r:id="rId4"/>
    <p:sldId id="281" r:id="rId5"/>
    <p:sldId id="266" r:id="rId6"/>
    <p:sldId id="274" r:id="rId7"/>
    <p:sldId id="270" r:id="rId8"/>
    <p:sldId id="271" r:id="rId9"/>
    <p:sldId id="272" r:id="rId10"/>
    <p:sldId id="273" r:id="rId11"/>
    <p:sldId id="282" r:id="rId12"/>
    <p:sldId id="283" r:id="rId13"/>
    <p:sldId id="291" r:id="rId14"/>
    <p:sldId id="284" r:id="rId15"/>
    <p:sldId id="293" r:id="rId16"/>
    <p:sldId id="296" r:id="rId17"/>
    <p:sldId id="294" r:id="rId18"/>
    <p:sldId id="295" r:id="rId19"/>
    <p:sldId id="288" r:id="rId20"/>
    <p:sldId id="289" r:id="rId21"/>
  </p:sldIdLst>
  <p:sldSz cx="9144000" cy="5143500" type="screen16x9"/>
  <p:notesSz cx="6858000" cy="9144000"/>
  <p:embeddedFontLst>
    <p:embeddedFont>
      <p:font typeface="ADLaM Display" panose="02010000000000000000" pitchFamily="2" charset="77"/>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311"/>
    <a:srgbClr val="3850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9C1033-2DC3-C141-9FE2-B7423782E7D2}" v="16" dt="2025-12-05T13:41:56.5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08"/>
    <p:restoredTop sz="94823"/>
  </p:normalViewPr>
  <p:slideViewPr>
    <p:cSldViewPr snapToGrid="0">
      <p:cViewPr varScale="1">
        <p:scale>
          <a:sx n="106" d="100"/>
          <a:sy n="106" d="100"/>
        </p:scale>
        <p:origin x="176" y="9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3cd49743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3cd49743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5D229636-130F-1098-A05E-E9C0D13EC366}"/>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C58F5411-6929-702D-7E0B-CF323D4844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9EEF9182-DDB4-763C-2357-E8F4139A9A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519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45E39272-9A40-C9EC-867E-74C4BE6E8B29}"/>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D88188BC-86AB-91D8-A0CE-5416034D8C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024984AC-579F-3326-13B4-DE0488E266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972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1FE63088-24EC-2E83-F689-C895BE34D9E5}"/>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3BCFC754-C53F-D7F7-07FC-C2E01715AE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0AFE874F-9268-83C5-043D-A0B0E86DCA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97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D03C707F-03CE-95A1-A078-58EA7C6FD63C}"/>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521246A2-8FC8-38DE-3B7F-384F2F19E3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FCD0996A-2C46-4236-D847-F942B8D1CCF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377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3F99A051-244E-793B-1B8D-481270761B71}"/>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4D9BE6A2-712B-6E46-C07E-14A4CC2D8C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B381B434-7D73-02F7-2988-E4EE6CD14C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94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9F6E994A-8041-BE80-1999-115ED24E066D}"/>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76E0978F-4BEF-4906-5B91-30ABCBE47F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0986416A-EB9F-6F58-CD70-9D768ABD6E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155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56528964-C9B4-43EE-B33F-0633F2B95083}"/>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F3E32F27-505F-D1C8-3440-7423699EC7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DDCC8CDE-2530-45CE-95F5-1E2AF18C8A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441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3043209-4E76-EB1F-D79A-670DE963DFA6}"/>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A40ADC6E-7D4F-CB35-8AA5-7B6701BD98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C7E96543-B4D3-FBCF-6FC0-8F48EABA55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845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D92D1886-D676-7DFD-3155-EF741D58DD13}"/>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A0DA8642-A033-9015-634D-3B0897BAEA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FF382401-A0D5-CD6C-12BD-AA949C06E23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853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47F346AB-550B-9CE5-D201-A14335C29D35}"/>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31AF4379-E53C-B325-461E-BFAB081487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BDE9FF6E-6505-F1E5-2FD4-755C2040E5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55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E86E9FC0-EFC8-60DC-339C-F3E69067DB7A}"/>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78A3DE3A-A76C-2E1A-B708-F423EF15D3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0BFF8B8B-AF28-EBA1-8B27-AE273DDA9B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882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3FD3FB7A-7785-E3F0-E2E1-FD83003F746D}"/>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9311B097-0922-AAF4-09F4-29B9170A2F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29E1ABEB-91DC-8C19-0D46-E3947E90E4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61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4C7DD5A-5368-5D11-6482-417993164CDD}"/>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D0A54FCF-7575-B1EB-732F-26383AE6BA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471C959A-4F4B-C988-9396-4015C6F778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55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822F5C6F-3279-0457-AE25-9653129D7405}"/>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C9E63DAD-9840-96E7-957F-1313377705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F4836A1E-C2BC-887C-4F30-2085CA489F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397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transformationcommunity.church/Groups/451187/Grace_Course.asp"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s://wendyinkk.blogspot.com/2017/05/"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hyperlink" Target="https://pabenjamin.com/product/vanilla-120ml/" TargetMode="External"/><Relationship Id="rId3" Type="http://schemas.openxmlformats.org/officeDocument/2006/relationships/image" Target="../media/image1.jpg"/><Relationship Id="rId7" Type="http://schemas.openxmlformats.org/officeDocument/2006/relationships/hyperlink" Target="https://freebie.photography/food/slides/cracked_open_egg.htm" TargetMode="External"/><Relationship Id="rId12" Type="http://schemas.openxmlformats.org/officeDocument/2006/relationships/image" Target="../media/image7.png"/><Relationship Id="rId17" Type="http://schemas.openxmlformats.org/officeDocument/2006/relationships/hyperlink" Target="https://wendyinkk.blogspot.com/2017/05/" TargetMode="External"/><Relationship Id="rId2" Type="http://schemas.openxmlformats.org/officeDocument/2006/relationships/notesSlide" Target="../notesSlides/notesSlide2.xml"/><Relationship Id="rId16"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hyperlink" Target="https://www.pexels.com/photo/flour-in-a-jar-5765/" TargetMode="External"/><Relationship Id="rId5" Type="http://schemas.openxmlformats.org/officeDocument/2006/relationships/hyperlink" Target="https://www.pxfuel.com/en/search?q=foil" TargetMode="External"/><Relationship Id="rId15" Type="http://schemas.openxmlformats.org/officeDocument/2006/relationships/hyperlink" Target="https://www.midgetmomma.com/royal-icing-recipe/" TargetMode="External"/><Relationship Id="rId10" Type="http://schemas.openxmlformats.org/officeDocument/2006/relationships/image" Target="../media/image6.jpg"/><Relationship Id="rId4" Type="http://schemas.openxmlformats.org/officeDocument/2006/relationships/image" Target="../media/image3.jpg"/><Relationship Id="rId9" Type="http://schemas.openxmlformats.org/officeDocument/2006/relationships/hyperlink" Target="https://www.flickr.com/photos/judy-van-der-velden/6789898978/" TargetMode="External"/><Relationship Id="rId1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hyperlink" Target="https://www.pexels.com/photo/flour-in-a-jar-5765/" TargetMode="External"/><Relationship Id="rId18"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hyperlink" Target="https://www.pxfuel.com/en/search?q=foil" TargetMode="External"/><Relationship Id="rId12" Type="http://schemas.openxmlformats.org/officeDocument/2006/relationships/image" Target="../media/image6.jpg"/><Relationship Id="rId17" Type="http://schemas.openxmlformats.org/officeDocument/2006/relationships/hyperlink" Target="https://www.midgetmomma.com/royal-icing-recipe/" TargetMode="External"/><Relationship Id="rId2" Type="http://schemas.openxmlformats.org/officeDocument/2006/relationships/audio" Target="../media/media1.m4a"/><Relationship Id="rId16" Type="http://schemas.openxmlformats.org/officeDocument/2006/relationships/image" Target="../media/image8.jpg"/><Relationship Id="rId20" Type="http://schemas.openxmlformats.org/officeDocument/2006/relationships/image" Target="../media/image10.png"/><Relationship Id="rId1" Type="http://schemas.microsoft.com/office/2007/relationships/media" Target="../media/media1.m4a"/><Relationship Id="rId6" Type="http://schemas.openxmlformats.org/officeDocument/2006/relationships/image" Target="../media/image3.jpg"/><Relationship Id="rId11" Type="http://schemas.openxmlformats.org/officeDocument/2006/relationships/hyperlink" Target="https://www.flickr.com/photos/judy-van-der-velden/6789898978/" TargetMode="External"/><Relationship Id="rId5" Type="http://schemas.openxmlformats.org/officeDocument/2006/relationships/image" Target="../media/image1.jpg"/><Relationship Id="rId15" Type="http://schemas.openxmlformats.org/officeDocument/2006/relationships/hyperlink" Target="https://pabenjamin.com/product/vanilla-120ml/" TargetMode="External"/><Relationship Id="rId10" Type="http://schemas.openxmlformats.org/officeDocument/2006/relationships/image" Target="../media/image5.jpg"/><Relationship Id="rId19" Type="http://schemas.openxmlformats.org/officeDocument/2006/relationships/hyperlink" Target="https://wendyinkk.blogspot.com/2017/05/" TargetMode="External"/><Relationship Id="rId4" Type="http://schemas.openxmlformats.org/officeDocument/2006/relationships/notesSlide" Target="../notesSlides/notesSlide3.xml"/><Relationship Id="rId9" Type="http://schemas.openxmlformats.org/officeDocument/2006/relationships/hyperlink" Target="https://freebie.photography/food/slides/cracked_open_egg.htm" TargetMode="Externa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hyperlink" Target="https://www.pexels.com/photo/flour-in-a-jar-5765/" TargetMode="External"/><Relationship Id="rId18"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hyperlink" Target="https://www.pxfuel.com/en/search?q=foil" TargetMode="External"/><Relationship Id="rId12" Type="http://schemas.openxmlformats.org/officeDocument/2006/relationships/image" Target="../media/image6.jpg"/><Relationship Id="rId17" Type="http://schemas.openxmlformats.org/officeDocument/2006/relationships/hyperlink" Target="https://www.midgetmomma.com/royal-icing-recipe/" TargetMode="External"/><Relationship Id="rId2" Type="http://schemas.openxmlformats.org/officeDocument/2006/relationships/audio" Target="../media/media2.m4a"/><Relationship Id="rId16" Type="http://schemas.openxmlformats.org/officeDocument/2006/relationships/image" Target="../media/image8.jpg"/><Relationship Id="rId20" Type="http://schemas.openxmlformats.org/officeDocument/2006/relationships/image" Target="../media/image10.png"/><Relationship Id="rId1" Type="http://schemas.microsoft.com/office/2007/relationships/media" Target="../media/media2.m4a"/><Relationship Id="rId6" Type="http://schemas.openxmlformats.org/officeDocument/2006/relationships/image" Target="../media/image3.jpg"/><Relationship Id="rId11" Type="http://schemas.openxmlformats.org/officeDocument/2006/relationships/hyperlink" Target="https://www.flickr.com/photos/judy-van-der-velden/6789898978/" TargetMode="External"/><Relationship Id="rId5" Type="http://schemas.openxmlformats.org/officeDocument/2006/relationships/image" Target="../media/image1.jpg"/><Relationship Id="rId15" Type="http://schemas.openxmlformats.org/officeDocument/2006/relationships/hyperlink" Target="https://pabenjamin.com/product/vanilla-120ml/" TargetMode="External"/><Relationship Id="rId10" Type="http://schemas.openxmlformats.org/officeDocument/2006/relationships/image" Target="../media/image5.jpg"/><Relationship Id="rId19" Type="http://schemas.openxmlformats.org/officeDocument/2006/relationships/hyperlink" Target="https://wendyinkk.blogspot.com/2017/05/" TargetMode="External"/><Relationship Id="rId4" Type="http://schemas.openxmlformats.org/officeDocument/2006/relationships/notesSlide" Target="../notesSlides/notesSlide4.xml"/><Relationship Id="rId9" Type="http://schemas.openxmlformats.org/officeDocument/2006/relationships/hyperlink" Target="https://freebie.photography/food/slides/cracked_open_egg.htm" TargetMode="Externa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6"/>
        <p:cNvGrpSpPr/>
        <p:nvPr/>
      </p:nvGrpSpPr>
      <p:grpSpPr>
        <a:xfrm>
          <a:off x="0" y="0"/>
          <a:ext cx="0" cy="0"/>
          <a:chOff x="0" y="0"/>
          <a:chExt cx="0" cy="0"/>
        </a:xfrm>
      </p:grpSpPr>
      <p:sp>
        <p:nvSpPr>
          <p:cNvPr id="69" name="Google Shape;69;p15"/>
          <p:cNvSpPr txBox="1"/>
          <p:nvPr/>
        </p:nvSpPr>
        <p:spPr>
          <a:xfrm>
            <a:off x="56985" y="92086"/>
            <a:ext cx="9144000" cy="316800"/>
          </a:xfrm>
          <a:prstGeom prst="rect">
            <a:avLst/>
          </a:prstGeom>
          <a:noFill/>
          <a:ln>
            <a:noFill/>
          </a:ln>
        </p:spPr>
        <p:txBody>
          <a:bodyPr spcFirstLastPara="1" wrap="square" lIns="91425" tIns="91425" rIns="91425" bIns="91425" anchor="t" anchorCtr="0">
            <a:noAutofit/>
          </a:bodyPr>
          <a:lstStyle/>
          <a:p>
            <a:pPr lvl="0" algn="ctr"/>
            <a:r>
              <a:rPr lang="en-GB" sz="5400" b="1" dirty="0">
                <a:solidFill>
                  <a:srgbClr val="385079"/>
                </a:solidFill>
                <a:latin typeface="RocknRoll One" panose="02020900000000000000" pitchFamily="18" charset="-128"/>
                <a:ea typeface="RocknRoll One" panose="02020900000000000000" pitchFamily="18" charset="-128"/>
                <a:cs typeface="Lato"/>
                <a:sym typeface="Lato"/>
              </a:rPr>
              <a:t>Generosity –</a:t>
            </a:r>
          </a:p>
          <a:p>
            <a:pPr lvl="0" algn="ctr"/>
            <a:r>
              <a:rPr lang="en-GB" sz="5400" b="1" dirty="0">
                <a:solidFill>
                  <a:srgbClr val="385079"/>
                </a:solidFill>
                <a:latin typeface="RocknRoll One" panose="02020900000000000000" pitchFamily="18" charset="-128"/>
                <a:ea typeface="RocknRoll One" panose="02020900000000000000" pitchFamily="18" charset="-128"/>
                <a:cs typeface="Lato"/>
                <a:sym typeface="Lato"/>
              </a:rPr>
              <a:t>The Beauty in Giving</a:t>
            </a:r>
            <a:endParaRPr sz="5400" dirty="0">
              <a:solidFill>
                <a:srgbClr val="385079"/>
              </a:solidFill>
              <a:latin typeface="RocknRoll One" panose="02020900000000000000" pitchFamily="18" charset="-128"/>
              <a:ea typeface="RocknRoll One" panose="02020900000000000000" pitchFamily="18" charset="-128"/>
              <a:cs typeface="Lato"/>
              <a:sym typeface="Lato"/>
            </a:endParaRPr>
          </a:p>
        </p:txBody>
      </p:sp>
      <p:pic>
        <p:nvPicPr>
          <p:cNvPr id="5" name="Picture 4" descr="A group of hands with hearts on them&#10;&#10;AI-generated content may be incorrect.">
            <a:extLst>
              <a:ext uri="{FF2B5EF4-FFF2-40B4-BE49-F238E27FC236}">
                <a16:creationId xmlns:a16="http://schemas.microsoft.com/office/drawing/2014/main" id="{B25FE2E6-8EED-4C6B-8509-149157DCDE91}"/>
              </a:ext>
            </a:extLst>
          </p:cNvPr>
          <p:cNvPicPr>
            <a:picLocks noChangeAspect="1"/>
          </p:cNvPicPr>
          <p:nvPr/>
        </p:nvPicPr>
        <p:blipFill>
          <a:blip r:embed="rId4"/>
          <a:stretch>
            <a:fillRect/>
          </a:stretch>
        </p:blipFill>
        <p:spPr>
          <a:xfrm>
            <a:off x="3395869" y="2049018"/>
            <a:ext cx="2352262" cy="2275138"/>
          </a:xfrm>
          <a:prstGeom prst="rect">
            <a:avLst/>
          </a:prstGeom>
        </p:spPr>
      </p:pic>
      <p:grpSp>
        <p:nvGrpSpPr>
          <p:cNvPr id="6" name="Group 5">
            <a:extLst>
              <a:ext uri="{FF2B5EF4-FFF2-40B4-BE49-F238E27FC236}">
                <a16:creationId xmlns:a16="http://schemas.microsoft.com/office/drawing/2014/main" id="{8A1C9D23-E02A-AC67-4548-DD7F1964C84F}"/>
              </a:ext>
            </a:extLst>
          </p:cNvPr>
          <p:cNvGrpSpPr/>
          <p:nvPr/>
        </p:nvGrpSpPr>
        <p:grpSpPr>
          <a:xfrm>
            <a:off x="418012" y="4643216"/>
            <a:ext cx="8421946" cy="400110"/>
            <a:chOff x="108596" y="4662691"/>
            <a:chExt cx="3491946" cy="400110"/>
          </a:xfrm>
        </p:grpSpPr>
        <p:sp>
          <p:nvSpPr>
            <p:cNvPr id="7" name="Rounded Rectangle 6">
              <a:extLst>
                <a:ext uri="{FF2B5EF4-FFF2-40B4-BE49-F238E27FC236}">
                  <a16:creationId xmlns:a16="http://schemas.microsoft.com/office/drawing/2014/main" id="{202C94C3-7EFC-4583-B6B9-5D7497BE5C71}"/>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64F62E3-F976-A895-BBFE-E71323D31CF0}"/>
                </a:ext>
              </a:extLst>
            </p:cNvPr>
            <p:cNvSpPr txBox="1"/>
            <p:nvPr/>
          </p:nvSpPr>
          <p:spPr>
            <a:xfrm>
              <a:off x="211300" y="4662691"/>
              <a:ext cx="3286538" cy="400110"/>
            </a:xfrm>
            <a:prstGeom prst="rect">
              <a:avLst/>
            </a:prstGeom>
            <a:noFill/>
          </p:spPr>
          <p:txBody>
            <a:bodyPr wrap="square" rtlCol="0">
              <a:spAutoFit/>
            </a:bodyPr>
            <a:lstStyle/>
            <a:p>
              <a:r>
                <a:rPr lang="en-GB" sz="2000" b="1" dirty="0">
                  <a:solidFill>
                    <a:srgbClr val="F69311"/>
                  </a:solidFill>
                  <a:latin typeface="RocknRoll One" panose="02020900000000000000" pitchFamily="18" charset="-128"/>
                  <a:ea typeface="RocknRoll One" panose="02020900000000000000" pitchFamily="18" charset="-128"/>
                  <a:cs typeface="Lato"/>
                  <a:sym typeface="Lato"/>
                </a:rPr>
                <a:t>Week Three- Generous Giving Comes From a Humble Heart</a:t>
              </a:r>
              <a:endParaRPr lang="en-GB" sz="2000"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AF91-8635-666F-44ED-615136268C4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3526F5D-B246-1524-7286-E4476809D771}"/>
              </a:ext>
            </a:extLst>
          </p:cNvPr>
          <p:cNvPicPr>
            <a:picLocks noChangeAspect="1"/>
          </p:cNvPicPr>
          <p:nvPr/>
        </p:nvPicPr>
        <p:blipFill>
          <a:blip r:embed="rId2"/>
          <a:srcRect b="7997"/>
          <a:stretch>
            <a:fillRect/>
          </a:stretch>
        </p:blipFill>
        <p:spPr>
          <a:xfrm>
            <a:off x="0" y="-1"/>
            <a:ext cx="9144000" cy="5143501"/>
          </a:xfrm>
          <a:prstGeom prst="rect">
            <a:avLst/>
          </a:prstGeom>
        </p:spPr>
      </p:pic>
      <p:sp>
        <p:nvSpPr>
          <p:cNvPr id="5" name="TextBox 4">
            <a:extLst>
              <a:ext uri="{FF2B5EF4-FFF2-40B4-BE49-F238E27FC236}">
                <a16:creationId xmlns:a16="http://schemas.microsoft.com/office/drawing/2014/main" id="{AE010A6A-2907-C93E-4B99-4EBF1F81AE49}"/>
              </a:ext>
            </a:extLst>
          </p:cNvPr>
          <p:cNvSpPr txBox="1"/>
          <p:nvPr/>
        </p:nvSpPr>
        <p:spPr>
          <a:xfrm>
            <a:off x="3871323" y="2150850"/>
            <a:ext cx="5428527" cy="3046988"/>
          </a:xfrm>
          <a:prstGeom prst="rect">
            <a:avLst/>
          </a:prstGeom>
          <a:solidFill>
            <a:schemeClr val="bg1">
              <a:lumMod val="75000"/>
              <a:alpha val="42000"/>
            </a:schemeClr>
          </a:solidFill>
        </p:spPr>
        <p:txBody>
          <a:bodyPr wrap="square" rtlCol="0">
            <a:spAutoFit/>
          </a:bodyPr>
          <a:lstStyle/>
          <a:p>
            <a:pPr algn="ctr"/>
            <a:r>
              <a:rPr lang="en-US" sz="2400" b="1" dirty="0">
                <a:latin typeface="Aptos" panose="020B0004020202020204" pitchFamily="34" charset="0"/>
              </a:rPr>
              <a:t>Jesus called his disciples to him and said, “I tell you the truth, this poor widow has given more than all the others who are making contributions. For they gave a tiny part of their surplus, but she, poor as she is, has given everything she had to live on.”</a:t>
            </a:r>
          </a:p>
        </p:txBody>
      </p:sp>
    </p:spTree>
    <p:extLst>
      <p:ext uri="{BB962C8B-B14F-4D97-AF65-F5344CB8AC3E}">
        <p14:creationId xmlns:p14="http://schemas.microsoft.com/office/powerpoint/2010/main" val="2121556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B188CD68-EA04-71E1-BBDA-0589B843C73E}"/>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3A432E45-188F-A10F-9E3D-8381270AA33A}"/>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06FF271A-A7D8-ABF3-C85F-0F68F5093407}"/>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9B39CD68-FC98-C106-EE04-A4409C509D2B}"/>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134E5D13-621A-CB03-6112-0F843C82F8CF}"/>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724D4DBC-FEB9-0C67-BFA8-E9001BABDD71}"/>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9B3BBD51-0D4F-2E83-CF2E-824040B54455}"/>
              </a:ext>
            </a:extLst>
          </p:cNvPr>
          <p:cNvSpPr txBox="1"/>
          <p:nvPr/>
        </p:nvSpPr>
        <p:spPr>
          <a:xfrm>
            <a:off x="135700" y="117965"/>
            <a:ext cx="9008300" cy="1446550"/>
          </a:xfrm>
          <a:prstGeom prst="rect">
            <a:avLst/>
          </a:prstGeom>
          <a:noFill/>
        </p:spPr>
        <p:txBody>
          <a:bodyPr wrap="square">
            <a:spAutoFit/>
          </a:bodyPr>
          <a:lstStyle/>
          <a:p>
            <a:pPr marL="914400" indent="-914400">
              <a:buFont typeface="+mj-lt"/>
              <a:buAutoNum type="arabicPeriod"/>
            </a:pPr>
            <a:r>
              <a:rPr lang="en-US" sz="4400" b="1" kern="0" dirty="0">
                <a:solidFill>
                  <a:srgbClr val="000000"/>
                </a:solidFill>
                <a:effectLst/>
                <a:latin typeface="Aptos" panose="020B0004020202020204" pitchFamily="34" charset="0"/>
                <a:ea typeface="Times New Roman" panose="02020603050405020304" pitchFamily="18" charset="0"/>
              </a:rPr>
              <a:t>Giving from a humble heart involves cost. </a:t>
            </a:r>
            <a:endParaRPr lang="en-US" sz="4400" dirty="0">
              <a:latin typeface="Aptos" panose="020B0004020202020204" pitchFamily="34" charset="0"/>
            </a:endParaRPr>
          </a:p>
        </p:txBody>
      </p:sp>
      <p:pic>
        <p:nvPicPr>
          <p:cNvPr id="10" name="Picture 9" descr="A box with a horn on top&#10;&#10;AI-generated content may be incorrect.">
            <a:extLst>
              <a:ext uri="{FF2B5EF4-FFF2-40B4-BE49-F238E27FC236}">
                <a16:creationId xmlns:a16="http://schemas.microsoft.com/office/drawing/2014/main" id="{5FDECEDA-5B18-6022-9010-FB6657BA5EE1}"/>
              </a:ext>
            </a:extLst>
          </p:cNvPr>
          <p:cNvPicPr>
            <a:picLocks noChangeAspect="1"/>
          </p:cNvPicPr>
          <p:nvPr/>
        </p:nvPicPr>
        <p:blipFill>
          <a:blip r:embed="rId6"/>
          <a:srcRect l="24272" b="7999"/>
          <a:stretch>
            <a:fillRect/>
          </a:stretch>
        </p:blipFill>
        <p:spPr>
          <a:xfrm>
            <a:off x="3736345" y="1505699"/>
            <a:ext cx="1807009" cy="2867572"/>
          </a:xfrm>
          <a:prstGeom prst="rect">
            <a:avLst/>
          </a:prstGeom>
          <a:ln>
            <a:noFill/>
          </a:ln>
          <a:effectLst>
            <a:softEdge rad="112500"/>
          </a:effectLst>
        </p:spPr>
      </p:pic>
    </p:spTree>
    <p:extLst>
      <p:ext uri="{BB962C8B-B14F-4D97-AF65-F5344CB8AC3E}">
        <p14:creationId xmlns:p14="http://schemas.microsoft.com/office/powerpoint/2010/main" val="131453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7853F9B9-8C35-47A6-D264-DB5EBD298CC1}"/>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7756A267-31AC-768B-7A7A-D4F44FA343C7}"/>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62CDF6C7-3FCA-3E31-7CA0-16428C095463}"/>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46B37B27-43D1-5676-8725-9245FB72D389}"/>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E618E314-AABC-DB83-3218-B163D1E80E36}"/>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9B6E0A15-9115-2D92-4808-34401B0F6716}"/>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4" name="Picture 3" descr="Cartoon of a person holding two stone tablets&#10;&#10;AI-generated content may be incorrect.">
            <a:extLst>
              <a:ext uri="{FF2B5EF4-FFF2-40B4-BE49-F238E27FC236}">
                <a16:creationId xmlns:a16="http://schemas.microsoft.com/office/drawing/2014/main" id="{076C3392-051A-8169-06B6-2CBB95C1023D}"/>
              </a:ext>
            </a:extLst>
          </p:cNvPr>
          <p:cNvPicPr>
            <a:picLocks noChangeAspect="1"/>
          </p:cNvPicPr>
          <p:nvPr/>
        </p:nvPicPr>
        <p:blipFill>
          <a:blip r:embed="rId6"/>
          <a:stretch>
            <a:fillRect/>
          </a:stretch>
        </p:blipFill>
        <p:spPr>
          <a:xfrm>
            <a:off x="239873" y="233663"/>
            <a:ext cx="2049622" cy="3658346"/>
          </a:xfrm>
          <a:prstGeom prst="rect">
            <a:avLst/>
          </a:prstGeom>
          <a:ln>
            <a:noFill/>
          </a:ln>
          <a:effectLst>
            <a:softEdge rad="112500"/>
          </a:effectLst>
        </p:spPr>
      </p:pic>
      <p:pic>
        <p:nvPicPr>
          <p:cNvPr id="10" name="Picture 9" descr="Cartoon of a person holding a torch and sword&#10;&#10;AI-generated content may be incorrect.">
            <a:extLst>
              <a:ext uri="{FF2B5EF4-FFF2-40B4-BE49-F238E27FC236}">
                <a16:creationId xmlns:a16="http://schemas.microsoft.com/office/drawing/2014/main" id="{0B81FAFA-CAAF-148F-DEA4-8C235DECD81D}"/>
              </a:ext>
            </a:extLst>
          </p:cNvPr>
          <p:cNvPicPr>
            <a:picLocks noChangeAspect="1"/>
          </p:cNvPicPr>
          <p:nvPr/>
        </p:nvPicPr>
        <p:blipFill>
          <a:blip r:embed="rId7"/>
          <a:srcRect l="12995" r="5175"/>
          <a:stretch>
            <a:fillRect/>
          </a:stretch>
        </p:blipFill>
        <p:spPr>
          <a:xfrm>
            <a:off x="2503887" y="233663"/>
            <a:ext cx="2049622" cy="3658346"/>
          </a:xfrm>
          <a:prstGeom prst="rect">
            <a:avLst/>
          </a:prstGeom>
          <a:ln>
            <a:noFill/>
          </a:ln>
          <a:effectLst>
            <a:softEdge rad="112500"/>
          </a:effectLst>
        </p:spPr>
      </p:pic>
      <p:pic>
        <p:nvPicPr>
          <p:cNvPr id="12" name="Picture 11" descr="Cartoon of a person holding a scroll&#10;&#10;AI-generated content may be incorrect.">
            <a:extLst>
              <a:ext uri="{FF2B5EF4-FFF2-40B4-BE49-F238E27FC236}">
                <a16:creationId xmlns:a16="http://schemas.microsoft.com/office/drawing/2014/main" id="{92F0B1C6-6B00-3F36-9EBD-CD0060A5F0A0}"/>
              </a:ext>
            </a:extLst>
          </p:cNvPr>
          <p:cNvPicPr>
            <a:picLocks noChangeAspect="1"/>
          </p:cNvPicPr>
          <p:nvPr/>
        </p:nvPicPr>
        <p:blipFill>
          <a:blip r:embed="rId8"/>
          <a:stretch>
            <a:fillRect/>
          </a:stretch>
        </p:blipFill>
        <p:spPr>
          <a:xfrm>
            <a:off x="4767901" y="233663"/>
            <a:ext cx="1896668" cy="3658346"/>
          </a:xfrm>
          <a:prstGeom prst="rect">
            <a:avLst/>
          </a:prstGeom>
          <a:ln>
            <a:noFill/>
          </a:ln>
          <a:effectLst>
            <a:softEdge rad="112500"/>
          </a:effectLst>
        </p:spPr>
      </p:pic>
      <p:pic>
        <p:nvPicPr>
          <p:cNvPr id="14" name="Picture 13" descr="A cartoon of a person in a blue robe&#10;&#10;AI-generated content may be incorrect.">
            <a:extLst>
              <a:ext uri="{FF2B5EF4-FFF2-40B4-BE49-F238E27FC236}">
                <a16:creationId xmlns:a16="http://schemas.microsoft.com/office/drawing/2014/main" id="{5D123A14-E9C6-9DAF-554C-8DBC90CEE4AB}"/>
              </a:ext>
            </a:extLst>
          </p:cNvPr>
          <p:cNvPicPr>
            <a:picLocks noChangeAspect="1"/>
          </p:cNvPicPr>
          <p:nvPr/>
        </p:nvPicPr>
        <p:blipFill>
          <a:blip r:embed="rId9"/>
          <a:stretch>
            <a:fillRect/>
          </a:stretch>
        </p:blipFill>
        <p:spPr>
          <a:xfrm>
            <a:off x="6979534" y="233663"/>
            <a:ext cx="1770926" cy="3658346"/>
          </a:xfrm>
          <a:prstGeom prst="rect">
            <a:avLst/>
          </a:prstGeom>
          <a:ln>
            <a:noFill/>
          </a:ln>
          <a:effectLst>
            <a:softEdge rad="112500"/>
          </a:effectLst>
        </p:spPr>
      </p:pic>
    </p:spTree>
    <p:extLst>
      <p:ext uri="{BB962C8B-B14F-4D97-AF65-F5344CB8AC3E}">
        <p14:creationId xmlns:p14="http://schemas.microsoft.com/office/powerpoint/2010/main" val="53741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B17DDDA7-109B-2CA3-89AE-A4E999246C49}"/>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870BEE2E-8747-CDE0-1192-0ECB5D8C7D9F}"/>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6125584F-02F5-A4AE-93ED-81E33AAD30AC}"/>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7B02A712-F2E7-9FB8-B1B4-3E475A008065}"/>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03BA372A-C14A-5B1A-DE8D-359CEEABF46C}"/>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A319C1A4-3EDC-6261-4419-65198B55FC06}"/>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DC68A603-15A4-88B6-54BE-1D7DF887A1F5}"/>
              </a:ext>
            </a:extLst>
          </p:cNvPr>
          <p:cNvSpPr txBox="1"/>
          <p:nvPr/>
        </p:nvSpPr>
        <p:spPr>
          <a:xfrm>
            <a:off x="135700" y="117965"/>
            <a:ext cx="9008300" cy="144655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2. Giving from a humble heart </a:t>
            </a:r>
          </a:p>
          <a:p>
            <a:pPr marR="0" lvl="0" algn="l" defTabSz="914400" rtl="0" eaLnBrk="1" fontAlgn="auto" latinLnBrk="0" hangingPunct="1">
              <a:lnSpc>
                <a:spcPct val="100000"/>
              </a:lnSpc>
              <a:spcBef>
                <a:spcPts val="0"/>
              </a:spcBef>
              <a:spcAft>
                <a:spcPts val="0"/>
              </a:spcAft>
              <a:buClr>
                <a:srgbClr val="000000"/>
              </a:buClr>
              <a:buSzTx/>
              <a:tabLst/>
              <a:defRPr/>
            </a:pPr>
            <a:r>
              <a:rPr lang="en-US" sz="4400" b="1" dirty="0">
                <a:latin typeface="Aptos" panose="020B0004020202020204" pitchFamily="34" charset="0"/>
                <a:ea typeface="Times New Roman" panose="02020603050405020304" pitchFamily="18" charset="0"/>
              </a:rPr>
              <a:t>     transforms lives.</a:t>
            </a: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 </a:t>
            </a:r>
            <a:endParaRPr kumimoji="0" lang="en-US" sz="4400" b="0" i="0" u="none" strike="noStrike" kern="0" cap="none" spc="0" normalizeH="0" baseline="0" noProof="0" dirty="0">
              <a:ln>
                <a:noFill/>
              </a:ln>
              <a:solidFill>
                <a:srgbClr val="000000"/>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1274104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0638595D-B809-062B-B205-C7D719766C05}"/>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1A4F0015-B46F-768E-0DCB-AAAEBE593606}"/>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1A2AFF9C-2A74-E7C6-77E7-FEB153E951A1}"/>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4C7EFE3C-8956-8780-E733-A2D76DB7FCA7}"/>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B6B49DCC-1A58-25F7-5982-945077A5CC60}"/>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55AF0F0-D1B2-F2D3-0410-ED7C021AEAFB}"/>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9E3D57AE-D87F-14AC-8673-F9A4B0568EEB}"/>
              </a:ext>
            </a:extLst>
          </p:cNvPr>
          <p:cNvSpPr txBox="1"/>
          <p:nvPr/>
        </p:nvSpPr>
        <p:spPr>
          <a:xfrm>
            <a:off x="108596" y="117965"/>
            <a:ext cx="8926808" cy="4524315"/>
          </a:xfrm>
          <a:prstGeom prst="rect">
            <a:avLst/>
          </a:prstGeom>
          <a:noFill/>
        </p:spPr>
        <p:txBody>
          <a:bodyPr wrap="square">
            <a:spAutoFit/>
          </a:bodyPr>
          <a:lstStyle/>
          <a:p>
            <a:pPr marL="0" marR="0" algn="ctr">
              <a:buNone/>
            </a:pPr>
            <a:r>
              <a:rPr lang="en-US" sz="3200" i="1" dirty="0">
                <a:solidFill>
                  <a:srgbClr val="000000"/>
                </a:solidFill>
                <a:effectLst/>
                <a:latin typeface="Aptos" panose="020B0004020202020204" pitchFamily="34" charset="0"/>
                <a:ea typeface="Times New Roman" panose="02020603050405020304" pitchFamily="18" charset="0"/>
              </a:rPr>
              <a:t>“Beware of these teachers of religious law! For they like to parade around in flowing robes and receive respectful greetings as they walk in the marketplaces. And how they love the seats of honor in the synagogues and the head table at banquets. Yet they shamelessly cheat widows out of their property and then pretend to be pious by making long prayers in public. </a:t>
            </a:r>
          </a:p>
          <a:p>
            <a:pPr marL="0" marR="0" algn="ctr">
              <a:buNone/>
            </a:pPr>
            <a:r>
              <a:rPr lang="en-US" sz="3200" i="1" dirty="0">
                <a:solidFill>
                  <a:srgbClr val="000000"/>
                </a:solidFill>
                <a:effectLst/>
                <a:latin typeface="Aptos" panose="020B0004020202020204" pitchFamily="34" charset="0"/>
                <a:ea typeface="Times New Roman" panose="02020603050405020304" pitchFamily="18" charset="0"/>
              </a:rPr>
              <a:t>Matthew 12:38-40</a:t>
            </a:r>
            <a:endParaRPr lang="en-US" sz="3200" dirty="0">
              <a:effectLst/>
              <a:latin typeface="Aptos" panose="020B0004020202020204" pitchFamily="34" charset="0"/>
              <a:ea typeface="Times New Roman" panose="02020603050405020304" pitchFamily="18" charset="0"/>
            </a:endParaRPr>
          </a:p>
        </p:txBody>
      </p:sp>
    </p:spTree>
    <p:extLst>
      <p:ext uri="{BB962C8B-B14F-4D97-AF65-F5344CB8AC3E}">
        <p14:creationId xmlns:p14="http://schemas.microsoft.com/office/powerpoint/2010/main" val="3596455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630D1DCB-54DE-FBCB-7C83-08F0948A52EF}"/>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55B65D7C-34D3-12C3-8AB7-5C77CBECA5BF}"/>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FE295BF2-9138-E40C-D50E-2A4EFC7D2EE0}"/>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29EC4278-BEDB-B71A-6D04-D562DD70D584}"/>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0C309879-5A71-B702-46B3-A0BAE676A002}"/>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F69D4D74-E0D6-DECF-FF4B-E2B0B5769B71}"/>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F5CD63B7-81A3-9CFF-AF2F-0FB1E066D821}"/>
              </a:ext>
            </a:extLst>
          </p:cNvPr>
          <p:cNvSpPr txBox="1"/>
          <p:nvPr/>
        </p:nvSpPr>
        <p:spPr>
          <a:xfrm>
            <a:off x="54298" y="48421"/>
            <a:ext cx="903540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How will God use TCC to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transform Lives?</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Us being healthy</a:t>
            </a:r>
          </a:p>
        </p:txBody>
      </p:sp>
    </p:spTree>
    <p:extLst>
      <p:ext uri="{BB962C8B-B14F-4D97-AF65-F5344CB8AC3E}">
        <p14:creationId xmlns:p14="http://schemas.microsoft.com/office/powerpoint/2010/main" val="1783130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B079A9-30F2-BB3D-30EA-BF3971EDFBD0}"/>
              </a:ext>
            </a:extLst>
          </p:cNvPr>
          <p:cNvSpPr txBox="1"/>
          <p:nvPr/>
        </p:nvSpPr>
        <p:spPr>
          <a:xfrm>
            <a:off x="348916" y="4604670"/>
            <a:ext cx="8446168" cy="646331"/>
          </a:xfrm>
          <a:prstGeom prst="rect">
            <a:avLst/>
          </a:prstGeom>
          <a:noFill/>
        </p:spPr>
        <p:txBody>
          <a:bodyPr wrap="square">
            <a:spAutoFit/>
          </a:bodyPr>
          <a:lstStyle/>
          <a:p>
            <a:pPr algn="ctr">
              <a:buNone/>
            </a:pPr>
            <a:r>
              <a:rPr lang="en-US" sz="1800" dirty="0">
                <a:solidFill>
                  <a:schemeClr val="bg1"/>
                </a:solidFill>
                <a:latin typeface="Aptos" panose="020B0004020202020204" pitchFamily="34" charset="0"/>
                <a:hlinkClick r:id="rId2">
                  <a:extLst>
                    <a:ext uri="{A12FA001-AC4F-418D-AE19-62706E023703}">
                      <ahyp:hlinkClr xmlns:ahyp="http://schemas.microsoft.com/office/drawing/2018/hyperlinkcolor" val="tx"/>
                    </a:ext>
                  </a:extLst>
                </a:hlinkClick>
              </a:rPr>
              <a:t>https://www.transformationcommunity.church/Groups/451187/Grace_Course.asp</a:t>
            </a:r>
            <a:endParaRPr lang="en-US" sz="1800" dirty="0">
              <a:solidFill>
                <a:schemeClr val="bg1"/>
              </a:solidFill>
              <a:latin typeface="Aptos" panose="020B0004020202020204" pitchFamily="34" charset="0"/>
            </a:endParaRPr>
          </a:p>
          <a:p>
            <a:pPr algn="ctr">
              <a:buNone/>
            </a:pPr>
            <a:r>
              <a:rPr lang="en-US" sz="1800" dirty="0">
                <a:solidFill>
                  <a:schemeClr val="bg1"/>
                </a:solidFill>
                <a:latin typeface="Aptos" panose="020B0004020202020204" pitchFamily="34" charset="0"/>
              </a:rPr>
              <a:t>x</a:t>
            </a:r>
            <a:endParaRPr lang="en-US" sz="1800" i="0" dirty="0">
              <a:solidFill>
                <a:schemeClr val="bg1"/>
              </a:solidFill>
              <a:effectLst/>
              <a:latin typeface="Aptos" panose="020B0004020202020204" pitchFamily="34" charset="0"/>
            </a:endParaRPr>
          </a:p>
        </p:txBody>
      </p:sp>
      <p:pic>
        <p:nvPicPr>
          <p:cNvPr id="6" name="Picture 5" descr="A book cover with yellow text&#10;&#10;AI-generated content may be incorrect.">
            <a:extLst>
              <a:ext uri="{FF2B5EF4-FFF2-40B4-BE49-F238E27FC236}">
                <a16:creationId xmlns:a16="http://schemas.microsoft.com/office/drawing/2014/main" id="{F9D5B86C-1313-011B-AC28-16D4273E657F}"/>
              </a:ext>
            </a:extLst>
          </p:cNvPr>
          <p:cNvPicPr>
            <a:picLocks noChangeAspect="1"/>
          </p:cNvPicPr>
          <p:nvPr/>
        </p:nvPicPr>
        <p:blipFill>
          <a:blip r:embed="rId3"/>
          <a:srcRect b="4061"/>
          <a:stretch>
            <a:fillRect/>
          </a:stretch>
        </p:blipFill>
        <p:spPr>
          <a:xfrm>
            <a:off x="348916" y="227135"/>
            <a:ext cx="2107345" cy="3192271"/>
          </a:xfrm>
          <a:prstGeom prst="rect">
            <a:avLst/>
          </a:prstGeom>
        </p:spPr>
      </p:pic>
      <p:pic>
        <p:nvPicPr>
          <p:cNvPr id="8" name="Picture 7" descr="A qr code on a white background&#10;&#10;AI-generated content may be incorrect.">
            <a:extLst>
              <a:ext uri="{FF2B5EF4-FFF2-40B4-BE49-F238E27FC236}">
                <a16:creationId xmlns:a16="http://schemas.microsoft.com/office/drawing/2014/main" id="{B40D37FC-9D91-6A62-CAF6-46CDFA5E5609}"/>
              </a:ext>
            </a:extLst>
          </p:cNvPr>
          <p:cNvPicPr>
            <a:picLocks noChangeAspect="1"/>
          </p:cNvPicPr>
          <p:nvPr/>
        </p:nvPicPr>
        <p:blipFill>
          <a:blip r:embed="rId4"/>
          <a:stretch>
            <a:fillRect/>
          </a:stretch>
        </p:blipFill>
        <p:spPr>
          <a:xfrm>
            <a:off x="3060533" y="227135"/>
            <a:ext cx="3022934" cy="3272136"/>
          </a:xfrm>
          <a:prstGeom prst="rect">
            <a:avLst/>
          </a:prstGeom>
        </p:spPr>
      </p:pic>
      <p:pic>
        <p:nvPicPr>
          <p:cNvPr id="9" name="Picture 8" descr="A logo with a bird and a cross&#10;&#10;AI-generated content may be incorrect.">
            <a:extLst>
              <a:ext uri="{FF2B5EF4-FFF2-40B4-BE49-F238E27FC236}">
                <a16:creationId xmlns:a16="http://schemas.microsoft.com/office/drawing/2014/main" id="{6C5BB940-0430-F973-C48B-64C0B572ABCE}"/>
              </a:ext>
            </a:extLst>
          </p:cNvPr>
          <p:cNvPicPr>
            <a:picLocks noChangeAspect="1"/>
          </p:cNvPicPr>
          <p:nvPr/>
        </p:nvPicPr>
        <p:blipFill>
          <a:blip r:embed="rId5"/>
          <a:stretch>
            <a:fillRect/>
          </a:stretch>
        </p:blipFill>
        <p:spPr>
          <a:xfrm>
            <a:off x="4182350" y="3744117"/>
            <a:ext cx="779300" cy="779300"/>
          </a:xfrm>
          <a:prstGeom prst="rect">
            <a:avLst/>
          </a:prstGeom>
        </p:spPr>
      </p:pic>
      <p:sp>
        <p:nvSpPr>
          <p:cNvPr id="11" name="TextBox 10">
            <a:extLst>
              <a:ext uri="{FF2B5EF4-FFF2-40B4-BE49-F238E27FC236}">
                <a16:creationId xmlns:a16="http://schemas.microsoft.com/office/drawing/2014/main" id="{443ABA5E-7999-6179-F433-1B27287C98B2}"/>
              </a:ext>
            </a:extLst>
          </p:cNvPr>
          <p:cNvSpPr txBox="1"/>
          <p:nvPr/>
        </p:nvSpPr>
        <p:spPr>
          <a:xfrm>
            <a:off x="6456134" y="227135"/>
            <a:ext cx="2579270" cy="3108543"/>
          </a:xfrm>
          <a:prstGeom prst="rect">
            <a:avLst/>
          </a:prstGeom>
          <a:noFill/>
        </p:spPr>
        <p:txBody>
          <a:bodyPr wrap="square" rtlCol="0">
            <a:spAutoFit/>
          </a:bodyPr>
          <a:lstStyle/>
          <a:p>
            <a:pPr algn="ctr"/>
            <a:r>
              <a:rPr lang="en-US" sz="2800" dirty="0">
                <a:solidFill>
                  <a:schemeClr val="bg1"/>
                </a:solidFill>
                <a:latin typeface="Aptos" panose="020B0004020202020204" pitchFamily="34" charset="0"/>
              </a:rPr>
              <a:t>Immerse yourself in God's grace and connect with it in your heart, not just your head.</a:t>
            </a:r>
            <a:endParaRPr lang="en-US" sz="2800" dirty="0"/>
          </a:p>
        </p:txBody>
      </p:sp>
    </p:spTree>
    <p:extLst>
      <p:ext uri="{BB962C8B-B14F-4D97-AF65-F5344CB8AC3E}">
        <p14:creationId xmlns:p14="http://schemas.microsoft.com/office/powerpoint/2010/main" val="3737355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B33ED682-7639-9CB4-76BD-DF1ABA8F6032}"/>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FB787BDE-740C-7507-E75C-91682B113B24}"/>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A2169F4F-F2BA-32A5-BC40-4C87F26B41CB}"/>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7DEF4730-791E-6927-F6CC-0B70922AB0E2}"/>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57F83DB7-9CE0-FC0D-403D-0526E02D1AE5}"/>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472127E6-58FE-8DB5-5B36-B85AE59988AB}"/>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B1886ECA-EC91-66C2-526D-285273C1380A}"/>
              </a:ext>
            </a:extLst>
          </p:cNvPr>
          <p:cNvSpPr txBox="1"/>
          <p:nvPr/>
        </p:nvSpPr>
        <p:spPr>
          <a:xfrm>
            <a:off x="54298" y="48421"/>
            <a:ext cx="9035404"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How will God use TCC to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transform Lives?</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Us being healthy</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Us opening our doors</a:t>
            </a:r>
          </a:p>
        </p:txBody>
      </p:sp>
    </p:spTree>
    <p:extLst>
      <p:ext uri="{BB962C8B-B14F-4D97-AF65-F5344CB8AC3E}">
        <p14:creationId xmlns:p14="http://schemas.microsoft.com/office/powerpoint/2010/main" val="1895153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7F118075-4EB5-D7C5-4D28-EE4473F12484}"/>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1BDE14B4-7E7F-15F6-86DC-56E681005AB8}"/>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4A44221B-D89E-DC4C-7416-4422F6F680FC}"/>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F009D7C8-B8CB-8A32-4CAD-60B3493ECBA4}"/>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C7DB6D00-2E58-2CD7-C027-13C6B74CA2CC}"/>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5375C995-CF8B-43E1-5DB1-5436DD481AEF}"/>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 name="TextBox 3">
            <a:extLst>
              <a:ext uri="{FF2B5EF4-FFF2-40B4-BE49-F238E27FC236}">
                <a16:creationId xmlns:a16="http://schemas.microsoft.com/office/drawing/2014/main" id="{4BEEA34E-DB28-5B32-B977-721103315433}"/>
              </a:ext>
            </a:extLst>
          </p:cNvPr>
          <p:cNvSpPr txBox="1"/>
          <p:nvPr/>
        </p:nvSpPr>
        <p:spPr>
          <a:xfrm>
            <a:off x="54298" y="48421"/>
            <a:ext cx="9035404"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How will God use TCC to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transform Lives?</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Us being healthy</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Us opening our doors</a:t>
            </a:r>
          </a:p>
          <a:p>
            <a:pPr marL="571500" marR="0" lvl="0" indent="-5715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400" b="1"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Arial"/>
                <a:sym typeface="Arial"/>
              </a:rPr>
              <a:t>Us working in unity</a:t>
            </a:r>
          </a:p>
        </p:txBody>
      </p:sp>
    </p:spTree>
    <p:extLst>
      <p:ext uri="{BB962C8B-B14F-4D97-AF65-F5344CB8AC3E}">
        <p14:creationId xmlns:p14="http://schemas.microsoft.com/office/powerpoint/2010/main" val="322160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97478EEA-6B6C-54C0-4FF9-A9B6B66EBCC3}"/>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D400AEAF-0373-D2CD-3511-0D27646C0FCF}"/>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50321803-7335-4584-6522-E4B664675ED1}"/>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E94B4387-5F7D-7710-F993-DF3872CFBBF7}"/>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CCF65893-C3E7-7A79-A883-E39877C67067}"/>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3E30DB12-E77B-8C11-4A6B-82F94EB08A33}"/>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 name="Picture 2" descr="A cake with strawberries on top&#10;&#10;AI-generated content may be incorrect.">
            <a:extLst>
              <a:ext uri="{FF2B5EF4-FFF2-40B4-BE49-F238E27FC236}">
                <a16:creationId xmlns:a16="http://schemas.microsoft.com/office/drawing/2014/main" id="{475F43AB-3B31-D4B6-D06B-99966795E0C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765978" y="253725"/>
            <a:ext cx="5612043" cy="4151855"/>
          </a:xfrm>
          <a:prstGeom prst="ellipse">
            <a:avLst/>
          </a:prstGeom>
          <a:ln>
            <a:noFill/>
          </a:ln>
          <a:effectLst>
            <a:softEdge rad="112500"/>
          </a:effectLst>
        </p:spPr>
      </p:pic>
    </p:spTree>
    <p:extLst>
      <p:ext uri="{BB962C8B-B14F-4D97-AF65-F5344CB8AC3E}">
        <p14:creationId xmlns:p14="http://schemas.microsoft.com/office/powerpoint/2010/main" val="2542966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E0ACF260-B11C-FA03-5924-1DE17B932867}"/>
            </a:ext>
          </a:extLst>
        </p:cNvPr>
        <p:cNvGrpSpPr/>
        <p:nvPr/>
      </p:nvGrpSpPr>
      <p:grpSpPr>
        <a:xfrm>
          <a:off x="0" y="0"/>
          <a:ext cx="0" cy="0"/>
          <a:chOff x="0" y="0"/>
          <a:chExt cx="0" cy="0"/>
        </a:xfrm>
      </p:grpSpPr>
      <p:pic>
        <p:nvPicPr>
          <p:cNvPr id="10" name="Picture 9" descr="A piece of butter in a wrapper&#10;&#10;AI-generated content may be incorrect.">
            <a:extLst>
              <a:ext uri="{FF2B5EF4-FFF2-40B4-BE49-F238E27FC236}">
                <a16:creationId xmlns:a16="http://schemas.microsoft.com/office/drawing/2014/main" id="{77BCFBCE-5CCA-7120-3BA1-8B5D2AF79E8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950" y="1679867"/>
            <a:ext cx="2133522" cy="1389837"/>
          </a:xfrm>
          <a:prstGeom prst="ellipse">
            <a:avLst/>
          </a:prstGeom>
          <a:ln>
            <a:noFill/>
          </a:ln>
          <a:effectLst>
            <a:softEdge rad="112500"/>
          </a:effectLst>
        </p:spPr>
      </p:pic>
      <p:pic>
        <p:nvPicPr>
          <p:cNvPr id="14" name="Picture 13" descr="A carton of eggs with a broken egg shell&#10;&#10;AI-generated content may be incorrect.">
            <a:extLst>
              <a:ext uri="{FF2B5EF4-FFF2-40B4-BE49-F238E27FC236}">
                <a16:creationId xmlns:a16="http://schemas.microsoft.com/office/drawing/2014/main" id="{0398BA70-8B84-B002-6BCC-5F950505D2CF}"/>
              </a:ext>
            </a:extLst>
          </p:cNvPr>
          <p:cNvPicPr>
            <a:picLocks noChangeAspect="1"/>
          </p:cNvPicPr>
          <p:nvPr/>
        </p:nvPicPr>
        <p:blipFill>
          <a:blip r:embed="rId6">
            <a:extLst>
              <a:ext uri="{837473B0-CC2E-450A-ABE3-18F120FF3D39}">
                <a1611:picAttrSrcUrl xmlns:a1611="http://schemas.microsoft.com/office/drawing/2016/11/main" r:id="rId7"/>
              </a:ext>
            </a:extLst>
          </a:blip>
          <a:srcRect l="39366" b="46442"/>
          <a:stretch>
            <a:fillRect/>
          </a:stretch>
        </p:blipFill>
        <p:spPr>
          <a:xfrm>
            <a:off x="1701239" y="138500"/>
            <a:ext cx="2386201" cy="1402867"/>
          </a:xfrm>
          <a:prstGeom prst="ellipse">
            <a:avLst/>
          </a:prstGeom>
          <a:ln>
            <a:noFill/>
          </a:ln>
          <a:effectLst>
            <a:softEdge rad="112500"/>
          </a:effectLst>
        </p:spPr>
      </p:pic>
      <p:pic>
        <p:nvPicPr>
          <p:cNvPr id="17" name="Picture 16" descr="A spoon pouring sugar into a bowl&#10;&#10;AI-generated content may be incorrect.">
            <a:extLst>
              <a:ext uri="{FF2B5EF4-FFF2-40B4-BE49-F238E27FC236}">
                <a16:creationId xmlns:a16="http://schemas.microsoft.com/office/drawing/2014/main" id="{7523A160-9501-9E94-3DD9-004E318F364A}"/>
              </a:ext>
            </a:extLst>
          </p:cNvPr>
          <p:cNvPicPr>
            <a:picLocks noChangeAspect="1"/>
          </p:cNvPicPr>
          <p:nvPr/>
        </p:nvPicPr>
        <p:blipFill>
          <a:blip r:embed="rId8">
            <a:extLst>
              <a:ext uri="{837473B0-CC2E-450A-ABE3-18F120FF3D39}">
                <a1611:picAttrSrcUrl xmlns:a1611="http://schemas.microsoft.com/office/drawing/2016/11/main" r:id="rId9"/>
              </a:ext>
            </a:extLst>
          </a:blip>
          <a:srcRect l="10992" t="4095" r="24844" b="7689"/>
          <a:stretch>
            <a:fillRect/>
          </a:stretch>
        </p:blipFill>
        <p:spPr>
          <a:xfrm>
            <a:off x="5544512" y="49746"/>
            <a:ext cx="1898249" cy="1571228"/>
          </a:xfrm>
          <a:prstGeom prst="ellipse">
            <a:avLst/>
          </a:prstGeom>
          <a:ln>
            <a:noFill/>
          </a:ln>
          <a:effectLst>
            <a:softEdge rad="112500"/>
          </a:effectLst>
        </p:spPr>
      </p:pic>
      <p:pic>
        <p:nvPicPr>
          <p:cNvPr id="23" name="Picture 22" descr="A glass jar with a white powder spilling out of it&#10;&#10;AI-generated content may be incorrect.">
            <a:extLst>
              <a:ext uri="{FF2B5EF4-FFF2-40B4-BE49-F238E27FC236}">
                <a16:creationId xmlns:a16="http://schemas.microsoft.com/office/drawing/2014/main" id="{082F71A9-A479-8433-2C51-EF9A73137C7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068032" y="3633750"/>
            <a:ext cx="2624403" cy="1371250"/>
          </a:xfrm>
          <a:prstGeom prst="ellipse">
            <a:avLst/>
          </a:prstGeom>
          <a:ln>
            <a:noFill/>
          </a:ln>
          <a:effectLst>
            <a:softEdge rad="112500"/>
          </a:effectLst>
        </p:spPr>
      </p:pic>
      <p:pic>
        <p:nvPicPr>
          <p:cNvPr id="25" name="Picture 24" descr="A close up of a bottle&#10;&#10;AI-generated content may be incorrect.">
            <a:extLst>
              <a:ext uri="{FF2B5EF4-FFF2-40B4-BE49-F238E27FC236}">
                <a16:creationId xmlns:a16="http://schemas.microsoft.com/office/drawing/2014/main" id="{CA85C13D-BFDC-9BCD-EE9A-4102F32BBE04}"/>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495181" y="3288044"/>
            <a:ext cx="744150" cy="1805710"/>
          </a:xfrm>
          <a:prstGeom prst="ellipse">
            <a:avLst/>
          </a:prstGeom>
          <a:ln>
            <a:noFill/>
          </a:ln>
          <a:effectLst>
            <a:softEdge rad="112500"/>
          </a:effectLst>
        </p:spPr>
      </p:pic>
      <p:pic>
        <p:nvPicPr>
          <p:cNvPr id="29" name="Picture 28" descr="A cookie with frosting and piping bags&#10;&#10;AI-generated content may be incorrect.">
            <a:extLst>
              <a:ext uri="{FF2B5EF4-FFF2-40B4-BE49-F238E27FC236}">
                <a16:creationId xmlns:a16="http://schemas.microsoft.com/office/drawing/2014/main" id="{D578923B-77A6-1BF3-4A58-8FF7E7CA2862}"/>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7576781" y="1188249"/>
            <a:ext cx="1358646" cy="2037970"/>
          </a:xfrm>
          <a:prstGeom prst="ellipse">
            <a:avLst/>
          </a:prstGeom>
          <a:ln>
            <a:noFill/>
          </a:ln>
          <a:effectLst>
            <a:softEdge rad="112500"/>
          </a:effectLst>
        </p:spPr>
      </p:pic>
      <p:pic>
        <p:nvPicPr>
          <p:cNvPr id="36" name="Picture 35" descr="A cake with strawberries on top&#10;&#10;AI-generated content may be incorrect.">
            <a:extLst>
              <a:ext uri="{FF2B5EF4-FFF2-40B4-BE49-F238E27FC236}">
                <a16:creationId xmlns:a16="http://schemas.microsoft.com/office/drawing/2014/main" id="{065BE71F-AA00-0F1C-DF9D-57D77E4F8F58}"/>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2693704" y="1261043"/>
            <a:ext cx="3890612" cy="2878320"/>
          </a:xfrm>
          <a:prstGeom prst="ellipse">
            <a:avLst/>
          </a:prstGeom>
          <a:ln>
            <a:noFill/>
          </a:ln>
          <a:effectLst>
            <a:softEdge rad="112500"/>
          </a:effectLst>
        </p:spPr>
      </p:pic>
    </p:spTree>
    <p:extLst>
      <p:ext uri="{BB962C8B-B14F-4D97-AF65-F5344CB8AC3E}">
        <p14:creationId xmlns:p14="http://schemas.microsoft.com/office/powerpoint/2010/main" val="189071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066B28D8-9217-90DE-AE57-27FAAB23944E}"/>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A30825B7-7EDB-36AE-535B-DE94377A88DD}"/>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B1007B34-7515-4F1B-28C6-0E22E2984C64}"/>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A7E9129D-879D-7805-9421-F3ECBF348624}"/>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86BFA2C0-A534-4932-DE76-D5465547E201}"/>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870C22E1-0E67-27F8-37CF-1D76EA719EED}"/>
                </a:ext>
              </a:extLst>
            </p:cNvPr>
            <p:cNvSpPr txBox="1"/>
            <p:nvPr/>
          </p:nvSpPr>
          <p:spPr>
            <a:xfrm>
              <a:off x="211300" y="4662691"/>
              <a:ext cx="3286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69311"/>
                  </a:solidFill>
                  <a:effectLst/>
                  <a:uLnTx/>
                  <a:uFillTx/>
                  <a:latin typeface="RocknRoll One" panose="02020900000000000000" pitchFamily="18" charset="-128"/>
                  <a:ea typeface="RocknRoll One" panose="02020900000000000000" pitchFamily="18" charset="-128"/>
                  <a:cs typeface="Lato"/>
                  <a:sym typeface="Lato"/>
                </a:rPr>
                <a:t>Generous Giving Comes From a Humble Heart</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882242F6-E1D6-77B2-2CCE-63DA1C450675}"/>
              </a:ext>
            </a:extLst>
          </p:cNvPr>
          <p:cNvSpPr txBox="1"/>
          <p:nvPr/>
        </p:nvSpPr>
        <p:spPr>
          <a:xfrm>
            <a:off x="239872" y="117965"/>
            <a:ext cx="8912506" cy="3416320"/>
          </a:xfrm>
          <a:prstGeom prst="rect">
            <a:avLst/>
          </a:prstGeom>
          <a:noFill/>
        </p:spPr>
        <p:txBody>
          <a:bodyPr wrap="square">
            <a:spAutoFit/>
          </a:bodyPr>
          <a:lstStyle/>
          <a:p>
            <a:pPr marL="0" marR="0" algn="ctr">
              <a:buNone/>
            </a:pPr>
            <a:r>
              <a:rPr lang="en-US" sz="3600" b="1" dirty="0">
                <a:effectLst/>
                <a:latin typeface="Aptos" panose="020B0004020202020204" pitchFamily="34" charset="0"/>
                <a:ea typeface="Times New Roman" panose="02020603050405020304" pitchFamily="18" charset="0"/>
              </a:rPr>
              <a:t>CONCLUSION/RESPONSE</a:t>
            </a:r>
            <a:endParaRPr lang="en-US" sz="3600" dirty="0">
              <a:effectLst/>
              <a:latin typeface="Aptos" panose="020B0004020202020204" pitchFamily="34" charset="0"/>
              <a:ea typeface="Times New Roman" panose="02020603050405020304" pitchFamily="18" charset="0"/>
            </a:endParaRPr>
          </a:p>
          <a:p>
            <a:pPr marL="0" marR="0" algn="ctr">
              <a:buNone/>
            </a:pPr>
            <a:r>
              <a:rPr lang="en-US" sz="3600" i="1" dirty="0">
                <a:solidFill>
                  <a:srgbClr val="000000"/>
                </a:solidFill>
                <a:effectLst/>
                <a:latin typeface="Aptos" panose="020B0004020202020204" pitchFamily="34" charset="0"/>
                <a:ea typeface="Times New Roman" panose="02020603050405020304" pitchFamily="18" charset="0"/>
              </a:rPr>
              <a:t>“…she, poor as she is, has given everything”</a:t>
            </a:r>
            <a:endParaRPr lang="en-US" sz="3600" dirty="0">
              <a:effectLst/>
              <a:latin typeface="Aptos" panose="020B0004020202020204" pitchFamily="34" charset="0"/>
              <a:ea typeface="Times New Roman" panose="02020603050405020304" pitchFamily="18" charset="0"/>
            </a:endParaRPr>
          </a:p>
          <a:p>
            <a:pPr marL="0" marR="0">
              <a:buNone/>
            </a:pPr>
            <a:r>
              <a:rPr lang="en-US" sz="3600" dirty="0">
                <a:solidFill>
                  <a:srgbClr val="000000"/>
                </a:solidFill>
                <a:effectLst/>
                <a:latin typeface="Aptos" panose="020B0004020202020204" pitchFamily="34" charset="0"/>
                <a:ea typeface="Times New Roman" panose="02020603050405020304" pitchFamily="18" charset="0"/>
              </a:rPr>
              <a:t>What is God speaking to you about </a:t>
            </a:r>
          </a:p>
          <a:p>
            <a:pPr marL="0" marR="0">
              <a:buNone/>
            </a:pPr>
            <a:r>
              <a:rPr lang="en-US" sz="3600" dirty="0">
                <a:solidFill>
                  <a:srgbClr val="000000"/>
                </a:solidFill>
                <a:effectLst/>
                <a:latin typeface="Aptos" panose="020B0004020202020204" pitchFamily="34" charset="0"/>
                <a:ea typeface="Times New Roman" panose="02020603050405020304" pitchFamily="18" charset="0"/>
              </a:rPr>
              <a:t>through this passage? </a:t>
            </a:r>
          </a:p>
          <a:p>
            <a:pPr marL="0" marR="0">
              <a:buNone/>
            </a:pPr>
            <a:r>
              <a:rPr lang="en-US" sz="3600" dirty="0">
                <a:solidFill>
                  <a:srgbClr val="000000"/>
                </a:solidFill>
                <a:effectLst/>
                <a:latin typeface="Aptos" panose="020B0004020202020204" pitchFamily="34" charset="0"/>
                <a:ea typeface="Times New Roman" panose="02020603050405020304" pitchFamily="18" charset="0"/>
              </a:rPr>
              <a:t>What risk is He asking you to take </a:t>
            </a:r>
            <a:r>
              <a:rPr lang="en-US" sz="3600" dirty="0" err="1">
                <a:solidFill>
                  <a:srgbClr val="000000"/>
                </a:solidFill>
                <a:effectLst/>
                <a:latin typeface="Aptos" panose="020B0004020202020204" pitchFamily="34" charset="0"/>
                <a:ea typeface="Times New Roman" panose="02020603050405020304" pitchFamily="18" charset="0"/>
              </a:rPr>
              <a:t>personally,financially</a:t>
            </a:r>
            <a:r>
              <a:rPr lang="en-US" sz="3600" dirty="0">
                <a:solidFill>
                  <a:srgbClr val="000000"/>
                </a:solidFill>
                <a:effectLst/>
                <a:latin typeface="Aptos" panose="020B0004020202020204" pitchFamily="34" charset="0"/>
                <a:ea typeface="Times New Roman" panose="02020603050405020304" pitchFamily="18" charset="0"/>
              </a:rPr>
              <a:t>, relationally ? </a:t>
            </a:r>
            <a:endParaRPr lang="en-US" sz="3600" dirty="0">
              <a:effectLst/>
              <a:latin typeface="Aptos" panose="020B0004020202020204" pitchFamily="34" charset="0"/>
              <a:ea typeface="Times New Roman" panose="02020603050405020304" pitchFamily="18" charset="0"/>
            </a:endParaRPr>
          </a:p>
        </p:txBody>
      </p:sp>
    </p:spTree>
    <p:extLst>
      <p:ext uri="{BB962C8B-B14F-4D97-AF65-F5344CB8AC3E}">
        <p14:creationId xmlns:p14="http://schemas.microsoft.com/office/powerpoint/2010/main" val="597846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53">
          <a:extLst>
            <a:ext uri="{FF2B5EF4-FFF2-40B4-BE49-F238E27FC236}">
              <a16:creationId xmlns:a16="http://schemas.microsoft.com/office/drawing/2014/main" id="{B1730127-A961-51FA-31EC-34B00B5E91FC}"/>
            </a:ext>
          </a:extLst>
        </p:cNvPr>
        <p:cNvGrpSpPr/>
        <p:nvPr/>
      </p:nvGrpSpPr>
      <p:grpSpPr>
        <a:xfrm>
          <a:off x="0" y="0"/>
          <a:ext cx="0" cy="0"/>
          <a:chOff x="0" y="0"/>
          <a:chExt cx="0" cy="0"/>
        </a:xfrm>
      </p:grpSpPr>
      <p:pic>
        <p:nvPicPr>
          <p:cNvPr id="10" name="Picture 9" descr="A piece of butter in a wrapper&#10;&#10;AI-generated content may be incorrect.">
            <a:extLst>
              <a:ext uri="{FF2B5EF4-FFF2-40B4-BE49-F238E27FC236}">
                <a16:creationId xmlns:a16="http://schemas.microsoft.com/office/drawing/2014/main" id="{1C154F19-E1A9-B36F-94E1-E0D82F5F762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3950" y="1679867"/>
            <a:ext cx="2133522" cy="1389837"/>
          </a:xfrm>
          <a:prstGeom prst="ellipse">
            <a:avLst/>
          </a:prstGeom>
          <a:ln>
            <a:noFill/>
          </a:ln>
          <a:effectLst>
            <a:softEdge rad="112500"/>
          </a:effectLst>
        </p:spPr>
      </p:pic>
      <p:pic>
        <p:nvPicPr>
          <p:cNvPr id="14" name="Picture 13" descr="A carton of eggs with a broken egg shell&#10;&#10;AI-generated content may be incorrect.">
            <a:extLst>
              <a:ext uri="{FF2B5EF4-FFF2-40B4-BE49-F238E27FC236}">
                <a16:creationId xmlns:a16="http://schemas.microsoft.com/office/drawing/2014/main" id="{B1A8421E-08C5-1771-5B21-9924916CBACD}"/>
              </a:ext>
            </a:extLst>
          </p:cNvPr>
          <p:cNvPicPr>
            <a:picLocks noChangeAspect="1"/>
          </p:cNvPicPr>
          <p:nvPr/>
        </p:nvPicPr>
        <p:blipFill>
          <a:blip r:embed="rId8">
            <a:extLst>
              <a:ext uri="{837473B0-CC2E-450A-ABE3-18F120FF3D39}">
                <a1611:picAttrSrcUrl xmlns:a1611="http://schemas.microsoft.com/office/drawing/2016/11/main" r:id="rId9"/>
              </a:ext>
            </a:extLst>
          </a:blip>
          <a:srcRect l="39366" b="46442"/>
          <a:stretch>
            <a:fillRect/>
          </a:stretch>
        </p:blipFill>
        <p:spPr>
          <a:xfrm>
            <a:off x="1701239" y="138500"/>
            <a:ext cx="2386201" cy="1402867"/>
          </a:xfrm>
          <a:prstGeom prst="ellipse">
            <a:avLst/>
          </a:prstGeom>
          <a:ln>
            <a:noFill/>
          </a:ln>
          <a:effectLst>
            <a:softEdge rad="112500"/>
          </a:effectLst>
        </p:spPr>
      </p:pic>
      <p:pic>
        <p:nvPicPr>
          <p:cNvPr id="17" name="Picture 16" descr="A spoon pouring sugar into a bowl&#10;&#10;AI-generated content may be incorrect.">
            <a:extLst>
              <a:ext uri="{FF2B5EF4-FFF2-40B4-BE49-F238E27FC236}">
                <a16:creationId xmlns:a16="http://schemas.microsoft.com/office/drawing/2014/main" id="{450E2D66-927D-4EF7-FBFB-B95C30C43B0F}"/>
              </a:ext>
            </a:extLst>
          </p:cNvPr>
          <p:cNvPicPr>
            <a:picLocks noChangeAspect="1"/>
          </p:cNvPicPr>
          <p:nvPr/>
        </p:nvPicPr>
        <p:blipFill>
          <a:blip r:embed="rId10">
            <a:extLst>
              <a:ext uri="{837473B0-CC2E-450A-ABE3-18F120FF3D39}">
                <a1611:picAttrSrcUrl xmlns:a1611="http://schemas.microsoft.com/office/drawing/2016/11/main" r:id="rId11"/>
              </a:ext>
            </a:extLst>
          </a:blip>
          <a:srcRect l="10992" t="4095" r="24844" b="7689"/>
          <a:stretch>
            <a:fillRect/>
          </a:stretch>
        </p:blipFill>
        <p:spPr>
          <a:xfrm>
            <a:off x="5544512" y="49746"/>
            <a:ext cx="1898249" cy="1571228"/>
          </a:xfrm>
          <a:prstGeom prst="ellipse">
            <a:avLst/>
          </a:prstGeom>
          <a:ln>
            <a:noFill/>
          </a:ln>
          <a:effectLst>
            <a:softEdge rad="112500"/>
          </a:effectLst>
        </p:spPr>
      </p:pic>
      <p:pic>
        <p:nvPicPr>
          <p:cNvPr id="23" name="Picture 22" descr="A glass jar with a white powder spilling out of it&#10;&#10;AI-generated content may be incorrect.">
            <a:extLst>
              <a:ext uri="{FF2B5EF4-FFF2-40B4-BE49-F238E27FC236}">
                <a16:creationId xmlns:a16="http://schemas.microsoft.com/office/drawing/2014/main" id="{2142E72F-EDFF-AD59-0C1E-FC5839FF22C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068032" y="3633750"/>
            <a:ext cx="2624403" cy="1371250"/>
          </a:xfrm>
          <a:prstGeom prst="ellipse">
            <a:avLst/>
          </a:prstGeom>
          <a:ln>
            <a:noFill/>
          </a:ln>
          <a:effectLst>
            <a:softEdge rad="112500"/>
          </a:effectLst>
        </p:spPr>
      </p:pic>
      <p:pic>
        <p:nvPicPr>
          <p:cNvPr id="25" name="Picture 24" descr="A close up of a bottle&#10;&#10;AI-generated content may be incorrect.">
            <a:extLst>
              <a:ext uri="{FF2B5EF4-FFF2-40B4-BE49-F238E27FC236}">
                <a16:creationId xmlns:a16="http://schemas.microsoft.com/office/drawing/2014/main" id="{5D8D6E08-73E5-8080-9DFC-F0C7B3E0233F}"/>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6495181" y="3288044"/>
            <a:ext cx="744150" cy="1805710"/>
          </a:xfrm>
          <a:prstGeom prst="ellipse">
            <a:avLst/>
          </a:prstGeom>
          <a:ln>
            <a:noFill/>
          </a:ln>
          <a:effectLst>
            <a:softEdge rad="112500"/>
          </a:effectLst>
        </p:spPr>
      </p:pic>
      <p:pic>
        <p:nvPicPr>
          <p:cNvPr id="29" name="Picture 28" descr="A cookie with frosting and piping bags&#10;&#10;AI-generated content may be incorrect.">
            <a:extLst>
              <a:ext uri="{FF2B5EF4-FFF2-40B4-BE49-F238E27FC236}">
                <a16:creationId xmlns:a16="http://schemas.microsoft.com/office/drawing/2014/main" id="{FAC58A9E-5D17-F188-BF42-37C97B96CC8C}"/>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7576781" y="1188249"/>
            <a:ext cx="1358646" cy="2037970"/>
          </a:xfrm>
          <a:prstGeom prst="ellipse">
            <a:avLst/>
          </a:prstGeom>
          <a:ln>
            <a:noFill/>
          </a:ln>
          <a:effectLst>
            <a:softEdge rad="112500"/>
          </a:effectLst>
        </p:spPr>
      </p:pic>
      <p:pic>
        <p:nvPicPr>
          <p:cNvPr id="36" name="Picture 35" descr="A cake with strawberries on top&#10;&#10;AI-generated content may be incorrect.">
            <a:extLst>
              <a:ext uri="{FF2B5EF4-FFF2-40B4-BE49-F238E27FC236}">
                <a16:creationId xmlns:a16="http://schemas.microsoft.com/office/drawing/2014/main" id="{2DBEF5FB-8D07-4E55-AB40-B48A1AD3BDF8}"/>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2693704" y="1261043"/>
            <a:ext cx="3890612" cy="2878320"/>
          </a:xfrm>
          <a:prstGeom prst="ellipse">
            <a:avLst/>
          </a:prstGeom>
          <a:ln>
            <a:noFill/>
          </a:ln>
          <a:effectLst>
            <a:softEdge rad="112500"/>
          </a:effectLst>
        </p:spPr>
      </p:pic>
      <p:pic>
        <p:nvPicPr>
          <p:cNvPr id="3" name="Ire’s reading.m4a">
            <a:hlinkClick r:id="" action="ppaction://media"/>
            <a:extLst>
              <a:ext uri="{FF2B5EF4-FFF2-40B4-BE49-F238E27FC236}">
                <a16:creationId xmlns:a16="http://schemas.microsoft.com/office/drawing/2014/main" id="{1E75D547-368A-CD4E-6C99-715F6D993EA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7493912" y="4139363"/>
            <a:ext cx="812800" cy="812800"/>
          </a:xfrm>
          <a:prstGeom prst="rect">
            <a:avLst/>
          </a:prstGeom>
        </p:spPr>
      </p:pic>
    </p:spTree>
    <p:extLst>
      <p:ext uri="{BB962C8B-B14F-4D97-AF65-F5344CB8AC3E}">
        <p14:creationId xmlns:p14="http://schemas.microsoft.com/office/powerpoint/2010/main" val="245530693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53">
          <a:extLst>
            <a:ext uri="{FF2B5EF4-FFF2-40B4-BE49-F238E27FC236}">
              <a16:creationId xmlns:a16="http://schemas.microsoft.com/office/drawing/2014/main" id="{42C5750F-9BC5-E90F-57C3-7FECDE0505F1}"/>
            </a:ext>
          </a:extLst>
        </p:cNvPr>
        <p:cNvGrpSpPr/>
        <p:nvPr/>
      </p:nvGrpSpPr>
      <p:grpSpPr>
        <a:xfrm>
          <a:off x="0" y="0"/>
          <a:ext cx="0" cy="0"/>
          <a:chOff x="0" y="0"/>
          <a:chExt cx="0" cy="0"/>
        </a:xfrm>
      </p:grpSpPr>
      <p:pic>
        <p:nvPicPr>
          <p:cNvPr id="10" name="Picture 9" descr="A piece of butter in a wrapper&#10;&#10;AI-generated content may be incorrect.">
            <a:extLst>
              <a:ext uri="{FF2B5EF4-FFF2-40B4-BE49-F238E27FC236}">
                <a16:creationId xmlns:a16="http://schemas.microsoft.com/office/drawing/2014/main" id="{D734ED71-020F-57E2-9CC3-13804F42D9F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3950" y="1679867"/>
            <a:ext cx="2133522" cy="1389837"/>
          </a:xfrm>
          <a:prstGeom prst="ellipse">
            <a:avLst/>
          </a:prstGeom>
          <a:ln>
            <a:noFill/>
          </a:ln>
          <a:effectLst>
            <a:softEdge rad="112500"/>
          </a:effectLst>
        </p:spPr>
      </p:pic>
      <p:pic>
        <p:nvPicPr>
          <p:cNvPr id="14" name="Picture 13" descr="A carton of eggs with a broken egg shell&#10;&#10;AI-generated content may be incorrect.">
            <a:extLst>
              <a:ext uri="{FF2B5EF4-FFF2-40B4-BE49-F238E27FC236}">
                <a16:creationId xmlns:a16="http://schemas.microsoft.com/office/drawing/2014/main" id="{9D0DCA22-BBB9-8C3C-D17D-FEC1BBCCF1D9}"/>
              </a:ext>
            </a:extLst>
          </p:cNvPr>
          <p:cNvPicPr>
            <a:picLocks noChangeAspect="1"/>
          </p:cNvPicPr>
          <p:nvPr/>
        </p:nvPicPr>
        <p:blipFill>
          <a:blip r:embed="rId8">
            <a:extLst>
              <a:ext uri="{837473B0-CC2E-450A-ABE3-18F120FF3D39}">
                <a1611:picAttrSrcUrl xmlns:a1611="http://schemas.microsoft.com/office/drawing/2016/11/main" r:id="rId9"/>
              </a:ext>
            </a:extLst>
          </a:blip>
          <a:srcRect l="39366" b="46442"/>
          <a:stretch>
            <a:fillRect/>
          </a:stretch>
        </p:blipFill>
        <p:spPr>
          <a:xfrm>
            <a:off x="1701239" y="138500"/>
            <a:ext cx="2386201" cy="1402867"/>
          </a:xfrm>
          <a:prstGeom prst="ellipse">
            <a:avLst/>
          </a:prstGeom>
          <a:ln>
            <a:noFill/>
          </a:ln>
          <a:effectLst>
            <a:softEdge rad="112500"/>
          </a:effectLst>
        </p:spPr>
      </p:pic>
      <p:pic>
        <p:nvPicPr>
          <p:cNvPr id="17" name="Picture 16" descr="A spoon pouring sugar into a bowl&#10;&#10;AI-generated content may be incorrect.">
            <a:extLst>
              <a:ext uri="{FF2B5EF4-FFF2-40B4-BE49-F238E27FC236}">
                <a16:creationId xmlns:a16="http://schemas.microsoft.com/office/drawing/2014/main" id="{642E1C6B-39AF-3F6B-FD94-0ADCF90F429F}"/>
              </a:ext>
            </a:extLst>
          </p:cNvPr>
          <p:cNvPicPr>
            <a:picLocks noChangeAspect="1"/>
          </p:cNvPicPr>
          <p:nvPr/>
        </p:nvPicPr>
        <p:blipFill>
          <a:blip r:embed="rId10">
            <a:extLst>
              <a:ext uri="{837473B0-CC2E-450A-ABE3-18F120FF3D39}">
                <a1611:picAttrSrcUrl xmlns:a1611="http://schemas.microsoft.com/office/drawing/2016/11/main" r:id="rId11"/>
              </a:ext>
            </a:extLst>
          </a:blip>
          <a:srcRect l="10992" t="4095" r="24844" b="7689"/>
          <a:stretch>
            <a:fillRect/>
          </a:stretch>
        </p:blipFill>
        <p:spPr>
          <a:xfrm>
            <a:off x="5544512" y="49746"/>
            <a:ext cx="1898249" cy="1571228"/>
          </a:xfrm>
          <a:prstGeom prst="ellipse">
            <a:avLst/>
          </a:prstGeom>
          <a:ln>
            <a:noFill/>
          </a:ln>
          <a:effectLst>
            <a:softEdge rad="112500"/>
          </a:effectLst>
        </p:spPr>
      </p:pic>
      <p:pic>
        <p:nvPicPr>
          <p:cNvPr id="23" name="Picture 22" descr="A glass jar with a white powder spilling out of it&#10;&#10;AI-generated content may be incorrect.">
            <a:extLst>
              <a:ext uri="{FF2B5EF4-FFF2-40B4-BE49-F238E27FC236}">
                <a16:creationId xmlns:a16="http://schemas.microsoft.com/office/drawing/2014/main" id="{BAE2B143-F248-14A5-9363-2AF0808DE5B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068032" y="3633750"/>
            <a:ext cx="2624403" cy="1371250"/>
          </a:xfrm>
          <a:prstGeom prst="ellipse">
            <a:avLst/>
          </a:prstGeom>
          <a:ln>
            <a:noFill/>
          </a:ln>
          <a:effectLst>
            <a:softEdge rad="112500"/>
          </a:effectLst>
        </p:spPr>
      </p:pic>
      <p:pic>
        <p:nvPicPr>
          <p:cNvPr id="25" name="Picture 24" descr="A close up of a bottle&#10;&#10;AI-generated content may be incorrect.">
            <a:extLst>
              <a:ext uri="{FF2B5EF4-FFF2-40B4-BE49-F238E27FC236}">
                <a16:creationId xmlns:a16="http://schemas.microsoft.com/office/drawing/2014/main" id="{346F10B6-E348-E341-30E2-97DB9FE728D8}"/>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6495181" y="3288044"/>
            <a:ext cx="744150" cy="1805710"/>
          </a:xfrm>
          <a:prstGeom prst="ellipse">
            <a:avLst/>
          </a:prstGeom>
          <a:ln>
            <a:noFill/>
          </a:ln>
          <a:effectLst>
            <a:softEdge rad="112500"/>
          </a:effectLst>
        </p:spPr>
      </p:pic>
      <p:pic>
        <p:nvPicPr>
          <p:cNvPr id="29" name="Picture 28" descr="A cookie with frosting and piping bags&#10;&#10;AI-generated content may be incorrect.">
            <a:extLst>
              <a:ext uri="{FF2B5EF4-FFF2-40B4-BE49-F238E27FC236}">
                <a16:creationId xmlns:a16="http://schemas.microsoft.com/office/drawing/2014/main" id="{BF7A9BC5-9D1E-5A6E-70CF-81A9C573FAD0}"/>
              </a:ext>
            </a:extLst>
          </p:cNvPr>
          <p:cNvPicPr>
            <a:picLocks noChangeAspect="1"/>
          </p:cNvPicPr>
          <p:nvPr/>
        </p:nvPicPr>
        <p:blipFill>
          <a:blip r:embed="rId16">
            <a:extLst>
              <a:ext uri="{837473B0-CC2E-450A-ABE3-18F120FF3D39}">
                <a1611:picAttrSrcUrl xmlns:a1611="http://schemas.microsoft.com/office/drawing/2016/11/main" r:id="rId17"/>
              </a:ext>
            </a:extLst>
          </a:blip>
          <a:stretch>
            <a:fillRect/>
          </a:stretch>
        </p:blipFill>
        <p:spPr>
          <a:xfrm>
            <a:off x="7576781" y="1188249"/>
            <a:ext cx="1358646" cy="2037970"/>
          </a:xfrm>
          <a:prstGeom prst="ellipse">
            <a:avLst/>
          </a:prstGeom>
          <a:ln>
            <a:noFill/>
          </a:ln>
          <a:effectLst>
            <a:softEdge rad="112500"/>
          </a:effectLst>
        </p:spPr>
      </p:pic>
      <p:pic>
        <p:nvPicPr>
          <p:cNvPr id="36" name="Picture 35" descr="A cake with strawberries on top&#10;&#10;AI-generated content may be incorrect.">
            <a:extLst>
              <a:ext uri="{FF2B5EF4-FFF2-40B4-BE49-F238E27FC236}">
                <a16:creationId xmlns:a16="http://schemas.microsoft.com/office/drawing/2014/main" id="{7A318698-7405-0AD4-C8C9-D137BDB8C23C}"/>
              </a:ext>
            </a:extLst>
          </p:cNvPr>
          <p:cNvPicPr>
            <a:picLocks noChangeAspect="1"/>
          </p:cNvPicPr>
          <p:nvPr/>
        </p:nvPicPr>
        <p:blipFill>
          <a:blip r:embed="rId18">
            <a:extLst>
              <a:ext uri="{837473B0-CC2E-450A-ABE3-18F120FF3D39}">
                <a1611:picAttrSrcUrl xmlns:a1611="http://schemas.microsoft.com/office/drawing/2016/11/main" r:id="rId19"/>
              </a:ext>
            </a:extLst>
          </a:blip>
          <a:stretch>
            <a:fillRect/>
          </a:stretch>
        </p:blipFill>
        <p:spPr>
          <a:xfrm>
            <a:off x="2693704" y="1261043"/>
            <a:ext cx="3890612" cy="2878320"/>
          </a:xfrm>
          <a:prstGeom prst="ellipse">
            <a:avLst/>
          </a:prstGeom>
          <a:ln>
            <a:noFill/>
          </a:ln>
          <a:effectLst>
            <a:softEdge rad="112500"/>
          </a:effectLst>
        </p:spPr>
      </p:pic>
      <p:sp>
        <p:nvSpPr>
          <p:cNvPr id="2" name="TextBox 1">
            <a:extLst>
              <a:ext uri="{FF2B5EF4-FFF2-40B4-BE49-F238E27FC236}">
                <a16:creationId xmlns:a16="http://schemas.microsoft.com/office/drawing/2014/main" id="{6ED7276D-6FF3-F1FB-EC6B-F2CE31710805}"/>
              </a:ext>
            </a:extLst>
          </p:cNvPr>
          <p:cNvSpPr txBox="1"/>
          <p:nvPr/>
        </p:nvSpPr>
        <p:spPr>
          <a:xfrm>
            <a:off x="-381965" y="1840375"/>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signal-2025-12-04-18-19-41-884.m4a">
            <a:hlinkClick r:id="" action="ppaction://media"/>
            <a:extLst>
              <a:ext uri="{FF2B5EF4-FFF2-40B4-BE49-F238E27FC236}">
                <a16:creationId xmlns:a16="http://schemas.microsoft.com/office/drawing/2014/main" id="{840CB9B5-7DBE-660A-A5E1-82A66E625B7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7849704" y="4280954"/>
            <a:ext cx="812800" cy="812800"/>
          </a:xfrm>
          <a:prstGeom prst="rect">
            <a:avLst/>
          </a:prstGeom>
        </p:spPr>
      </p:pic>
    </p:spTree>
    <p:extLst>
      <p:ext uri="{BB962C8B-B14F-4D97-AF65-F5344CB8AC3E}">
        <p14:creationId xmlns:p14="http://schemas.microsoft.com/office/powerpoint/2010/main" val="214258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96990370-E661-BB89-B72A-E715B89AD0E7}"/>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B7ACCC1F-0CBB-1C58-8989-F21392815A41}"/>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76ED33C4-78DC-D801-61B7-0946DC0CC386}"/>
              </a:ext>
            </a:extLst>
          </p:cNvPr>
          <p:cNvPicPr>
            <a:picLocks noChangeAspect="1"/>
          </p:cNvPicPr>
          <p:nvPr/>
        </p:nvPicPr>
        <p:blipFill>
          <a:blip r:embed="rId5"/>
          <a:stretch>
            <a:fillRect/>
          </a:stretch>
        </p:blipFill>
        <p:spPr>
          <a:xfrm>
            <a:off x="8256104" y="4314454"/>
            <a:ext cx="779300" cy="779300"/>
          </a:xfrm>
          <a:prstGeom prst="rect">
            <a:avLst/>
          </a:prstGeom>
        </p:spPr>
      </p:pic>
      <p:grpSp>
        <p:nvGrpSpPr>
          <p:cNvPr id="9" name="Group 8">
            <a:extLst>
              <a:ext uri="{FF2B5EF4-FFF2-40B4-BE49-F238E27FC236}">
                <a16:creationId xmlns:a16="http://schemas.microsoft.com/office/drawing/2014/main" id="{79A909C6-4B7C-CD15-F7B9-854A9EA71659}"/>
              </a:ext>
            </a:extLst>
          </p:cNvPr>
          <p:cNvGrpSpPr/>
          <p:nvPr/>
        </p:nvGrpSpPr>
        <p:grpSpPr>
          <a:xfrm>
            <a:off x="108596" y="4677298"/>
            <a:ext cx="4463404" cy="523220"/>
            <a:chOff x="108596" y="4662691"/>
            <a:chExt cx="3491946" cy="523220"/>
          </a:xfrm>
        </p:grpSpPr>
        <p:sp>
          <p:nvSpPr>
            <p:cNvPr id="7" name="Rounded Rectangle 6">
              <a:extLst>
                <a:ext uri="{FF2B5EF4-FFF2-40B4-BE49-F238E27FC236}">
                  <a16:creationId xmlns:a16="http://schemas.microsoft.com/office/drawing/2014/main" id="{ADA869AA-83C5-F441-0CC3-75C3A6400989}"/>
                </a:ext>
              </a:extLst>
            </p:cNvPr>
            <p:cNvSpPr/>
            <p:nvPr/>
          </p:nvSpPr>
          <p:spPr>
            <a:xfrm>
              <a:off x="108596" y="4662691"/>
              <a:ext cx="3491946" cy="348237"/>
            </a:xfrm>
            <a:prstGeom prst="roundRect">
              <a:avLst/>
            </a:prstGeom>
            <a:solidFill>
              <a:srgbClr val="3850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6728C03-DFBF-DC4C-AA4D-2063943E2A02}"/>
                </a:ext>
              </a:extLst>
            </p:cNvPr>
            <p:cNvSpPr txBox="1"/>
            <p:nvPr/>
          </p:nvSpPr>
          <p:spPr>
            <a:xfrm>
              <a:off x="211300" y="4662691"/>
              <a:ext cx="3286538" cy="523220"/>
            </a:xfrm>
            <a:prstGeom prst="rect">
              <a:avLst/>
            </a:prstGeom>
            <a:noFill/>
          </p:spPr>
          <p:txBody>
            <a:bodyPr wrap="square" rtlCol="0">
              <a:spAutoFit/>
            </a:bodyPr>
            <a:lstStyle/>
            <a:p>
              <a:r>
                <a:rPr lang="en-GB" b="1" dirty="0">
                  <a:solidFill>
                    <a:srgbClr val="F69311"/>
                  </a:solidFill>
                  <a:latin typeface="RocknRoll One" panose="02020900000000000000" pitchFamily="18" charset="-128"/>
                  <a:ea typeface="RocknRoll One" panose="02020900000000000000" pitchFamily="18" charset="-128"/>
                  <a:cs typeface="Lato"/>
                  <a:sym typeface="Lato"/>
                </a:rPr>
                <a:t>Generous Giving Comes From a Humble Heart</a:t>
              </a:r>
              <a:endParaRPr lang="en-GB" dirty="0"/>
            </a:p>
          </p:txBody>
        </p:sp>
      </p:grpSp>
      <p:sp>
        <p:nvSpPr>
          <p:cNvPr id="4" name="TextBox 3">
            <a:extLst>
              <a:ext uri="{FF2B5EF4-FFF2-40B4-BE49-F238E27FC236}">
                <a16:creationId xmlns:a16="http://schemas.microsoft.com/office/drawing/2014/main" id="{7141F8BD-7619-01A9-0FBE-1D036C329A2D}"/>
              </a:ext>
            </a:extLst>
          </p:cNvPr>
          <p:cNvSpPr txBox="1"/>
          <p:nvPr/>
        </p:nvSpPr>
        <p:spPr>
          <a:xfrm>
            <a:off x="405114" y="159470"/>
            <a:ext cx="8333772" cy="3170099"/>
          </a:xfrm>
          <a:prstGeom prst="rect">
            <a:avLst/>
          </a:prstGeom>
          <a:noFill/>
        </p:spPr>
        <p:txBody>
          <a:bodyPr wrap="square">
            <a:spAutoFit/>
          </a:bodyPr>
          <a:lstStyle/>
          <a:p>
            <a:pPr algn="ctr"/>
            <a:r>
              <a:rPr lang="en-US" sz="4000" i="1" kern="0" dirty="0">
                <a:effectLst/>
                <a:latin typeface="Aptos" panose="020B0004020202020204" pitchFamily="34" charset="0"/>
                <a:ea typeface="Times New Roman" panose="02020603050405020304" pitchFamily="18" charset="0"/>
              </a:rPr>
              <a:t>I give each of you this warning: Don’t think you are better than you really are. Be honest in your evaluation of yourselves, measuring yourselves by the faith God has given us</a:t>
            </a:r>
            <a:r>
              <a:rPr lang="en-US" sz="4000" dirty="0">
                <a:effectLst/>
                <a:latin typeface="Aptos" panose="020B0004020202020204" pitchFamily="34" charset="0"/>
              </a:rPr>
              <a:t> </a:t>
            </a:r>
            <a:endParaRPr lang="en-US" sz="4000" dirty="0">
              <a:latin typeface="Aptos" panose="020B0004020202020204" pitchFamily="34" charset="0"/>
            </a:endParaRPr>
          </a:p>
        </p:txBody>
      </p:sp>
    </p:spTree>
    <p:extLst>
      <p:ext uri="{BB962C8B-B14F-4D97-AF65-F5344CB8AC3E}">
        <p14:creationId xmlns:p14="http://schemas.microsoft.com/office/powerpoint/2010/main" val="3633732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a:extLst>
            <a:ext uri="{FF2B5EF4-FFF2-40B4-BE49-F238E27FC236}">
              <a16:creationId xmlns:a16="http://schemas.microsoft.com/office/drawing/2014/main" id="{36CC1AB9-8354-ED26-9EFC-CDDF0589EDCF}"/>
            </a:ext>
          </a:extLst>
        </p:cNvPr>
        <p:cNvGrpSpPr/>
        <p:nvPr/>
      </p:nvGrpSpPr>
      <p:grpSpPr>
        <a:xfrm>
          <a:off x="0" y="0"/>
          <a:ext cx="0" cy="0"/>
          <a:chOff x="0" y="0"/>
          <a:chExt cx="0" cy="0"/>
        </a:xfrm>
      </p:grpSpPr>
      <p:pic>
        <p:nvPicPr>
          <p:cNvPr id="2" name="Picture 1" descr="A group of hands with hearts on them&#10;&#10;AI-generated content may be incorrect.">
            <a:extLst>
              <a:ext uri="{FF2B5EF4-FFF2-40B4-BE49-F238E27FC236}">
                <a16:creationId xmlns:a16="http://schemas.microsoft.com/office/drawing/2014/main" id="{506190FB-66F4-DC34-AC9D-4993523F8CAF}"/>
              </a:ext>
            </a:extLst>
          </p:cNvPr>
          <p:cNvPicPr>
            <a:picLocks noChangeAspect="1"/>
          </p:cNvPicPr>
          <p:nvPr/>
        </p:nvPicPr>
        <p:blipFill>
          <a:blip r:embed="rId4"/>
          <a:stretch>
            <a:fillRect/>
          </a:stretch>
        </p:blipFill>
        <p:spPr>
          <a:xfrm>
            <a:off x="7353289" y="4256526"/>
            <a:ext cx="839867" cy="812330"/>
          </a:xfrm>
          <a:prstGeom prst="rect">
            <a:avLst/>
          </a:prstGeom>
        </p:spPr>
      </p:pic>
      <p:pic>
        <p:nvPicPr>
          <p:cNvPr id="5" name="Picture 4" descr="A logo with a bird and a cross&#10;&#10;AI-generated content may be incorrect.">
            <a:extLst>
              <a:ext uri="{FF2B5EF4-FFF2-40B4-BE49-F238E27FC236}">
                <a16:creationId xmlns:a16="http://schemas.microsoft.com/office/drawing/2014/main" id="{BBF1941B-E549-F608-CF24-4B73039DBC50}"/>
              </a:ext>
            </a:extLst>
          </p:cNvPr>
          <p:cNvPicPr>
            <a:picLocks noChangeAspect="1"/>
          </p:cNvPicPr>
          <p:nvPr/>
        </p:nvPicPr>
        <p:blipFill>
          <a:blip r:embed="rId5"/>
          <a:stretch>
            <a:fillRect/>
          </a:stretch>
        </p:blipFill>
        <p:spPr>
          <a:xfrm>
            <a:off x="8256104" y="4314454"/>
            <a:ext cx="779300" cy="779300"/>
          </a:xfrm>
          <a:prstGeom prst="rect">
            <a:avLst/>
          </a:prstGeom>
        </p:spPr>
      </p:pic>
      <p:pic>
        <p:nvPicPr>
          <p:cNvPr id="8" name="Picture 7" descr="A diagram of a temple&#10;&#10;AI-generated content may be incorrect.">
            <a:extLst>
              <a:ext uri="{FF2B5EF4-FFF2-40B4-BE49-F238E27FC236}">
                <a16:creationId xmlns:a16="http://schemas.microsoft.com/office/drawing/2014/main" id="{5922ED2F-DDA2-D1D4-A875-EB8AB3261C2A}"/>
              </a:ext>
            </a:extLst>
          </p:cNvPr>
          <p:cNvPicPr>
            <a:picLocks noChangeAspect="1"/>
          </p:cNvPicPr>
          <p:nvPr/>
        </p:nvPicPr>
        <p:blipFill>
          <a:blip r:embed="rId6"/>
          <a:stretch>
            <a:fillRect/>
          </a:stretch>
        </p:blipFill>
        <p:spPr>
          <a:xfrm>
            <a:off x="2372592" y="115104"/>
            <a:ext cx="4398816" cy="4479586"/>
          </a:xfrm>
          <a:prstGeom prst="rect">
            <a:avLst/>
          </a:prstGeom>
          <a:ln>
            <a:noFill/>
          </a:ln>
          <a:effectLst>
            <a:softEdge rad="112500"/>
          </a:effectLst>
        </p:spPr>
      </p:pic>
      <p:pic>
        <p:nvPicPr>
          <p:cNvPr id="12" name="Picture 11">
            <a:extLst>
              <a:ext uri="{FF2B5EF4-FFF2-40B4-BE49-F238E27FC236}">
                <a16:creationId xmlns:a16="http://schemas.microsoft.com/office/drawing/2014/main" id="{806319F7-773D-549F-BB59-0EA41D3DBC1B}"/>
              </a:ext>
            </a:extLst>
          </p:cNvPr>
          <p:cNvPicPr>
            <a:picLocks noChangeAspect="1"/>
          </p:cNvPicPr>
          <p:nvPr/>
        </p:nvPicPr>
        <p:blipFill>
          <a:blip r:embed="rId7"/>
          <a:stretch>
            <a:fillRect/>
          </a:stretch>
        </p:blipFill>
        <p:spPr>
          <a:xfrm>
            <a:off x="108596" y="4704104"/>
            <a:ext cx="4470400" cy="546100"/>
          </a:xfrm>
          <a:prstGeom prst="rect">
            <a:avLst/>
          </a:prstGeom>
        </p:spPr>
      </p:pic>
    </p:spTree>
    <p:extLst>
      <p:ext uri="{BB962C8B-B14F-4D97-AF65-F5344CB8AC3E}">
        <p14:creationId xmlns:p14="http://schemas.microsoft.com/office/powerpoint/2010/main" val="72182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789D-E1EE-335D-DCB8-B16013AE1FE3}"/>
              </a:ext>
            </a:extLst>
          </p:cNvPr>
          <p:cNvSpPr>
            <a:spLocks noGrp="1"/>
          </p:cNvSpPr>
          <p:nvPr>
            <p:ph type="title"/>
          </p:nvPr>
        </p:nvSpPr>
        <p:spPr/>
        <p:txBody>
          <a:bodyPr/>
          <a:lstStyle/>
          <a:p>
            <a:endParaRPr lang="en-US"/>
          </a:p>
        </p:txBody>
      </p:sp>
      <p:pic>
        <p:nvPicPr>
          <p:cNvPr id="4" name="Picture 3" descr="A cartoon of a person standing next to a large hand&#10;&#10;AI-generated content may be incorrect.">
            <a:extLst>
              <a:ext uri="{FF2B5EF4-FFF2-40B4-BE49-F238E27FC236}">
                <a16:creationId xmlns:a16="http://schemas.microsoft.com/office/drawing/2014/main" id="{7F56D274-992E-887C-D285-61AC5AE09087}"/>
              </a:ext>
            </a:extLst>
          </p:cNvPr>
          <p:cNvPicPr>
            <a:picLocks noChangeAspect="1"/>
          </p:cNvPicPr>
          <p:nvPr/>
        </p:nvPicPr>
        <p:blipFill>
          <a:blip r:embed="rId2"/>
          <a:stretch>
            <a:fillRect/>
          </a:stretch>
        </p:blipFill>
        <p:spPr>
          <a:xfrm>
            <a:off x="0" y="-8674"/>
            <a:ext cx="9144000" cy="5152174"/>
          </a:xfrm>
          <a:prstGeom prst="rect">
            <a:avLst/>
          </a:prstGeom>
        </p:spPr>
      </p:pic>
      <p:sp>
        <p:nvSpPr>
          <p:cNvPr id="8" name="TextBox 7">
            <a:extLst>
              <a:ext uri="{FF2B5EF4-FFF2-40B4-BE49-F238E27FC236}">
                <a16:creationId xmlns:a16="http://schemas.microsoft.com/office/drawing/2014/main" id="{4CA9D144-D322-EB08-76FC-5AA174BE149F}"/>
              </a:ext>
            </a:extLst>
          </p:cNvPr>
          <p:cNvSpPr txBox="1"/>
          <p:nvPr/>
        </p:nvSpPr>
        <p:spPr>
          <a:xfrm>
            <a:off x="4849792" y="3213182"/>
            <a:ext cx="4294208" cy="1938992"/>
          </a:xfrm>
          <a:prstGeom prst="rect">
            <a:avLst/>
          </a:prstGeom>
          <a:solidFill>
            <a:schemeClr val="bg1">
              <a:lumMod val="75000"/>
              <a:alpha val="43000"/>
            </a:schemeClr>
          </a:solidFill>
        </p:spPr>
        <p:txBody>
          <a:bodyPr wrap="square" rtlCol="0">
            <a:spAutoFit/>
          </a:bodyPr>
          <a:lstStyle/>
          <a:p>
            <a:pPr algn="ctr"/>
            <a:r>
              <a:rPr lang="en-US" sz="24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rPr>
              <a:t>Jesus sat down near the collection box in the Temple and watched as the crowds dropped in their money. </a:t>
            </a:r>
          </a:p>
        </p:txBody>
      </p:sp>
    </p:spTree>
    <p:extLst>
      <p:ext uri="{BB962C8B-B14F-4D97-AF65-F5344CB8AC3E}">
        <p14:creationId xmlns:p14="http://schemas.microsoft.com/office/powerpoint/2010/main" val="691724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F7E13-0854-E988-85B1-13B0A6AB824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B6CD020-8CBA-D1B9-88AA-30FD90D3960E}"/>
              </a:ext>
            </a:extLst>
          </p:cNvPr>
          <p:cNvPicPr>
            <a:picLocks noChangeAspect="1"/>
          </p:cNvPicPr>
          <p:nvPr/>
        </p:nvPicPr>
        <p:blipFill>
          <a:blip r:embed="rId2"/>
          <a:stretch>
            <a:fillRect/>
          </a:stretch>
        </p:blipFill>
        <p:spPr>
          <a:xfrm>
            <a:off x="0" y="5059"/>
            <a:ext cx="9062977" cy="5138441"/>
          </a:xfrm>
          <a:prstGeom prst="rect">
            <a:avLst/>
          </a:prstGeom>
        </p:spPr>
      </p:pic>
      <p:sp>
        <p:nvSpPr>
          <p:cNvPr id="5" name="TextBox 4">
            <a:extLst>
              <a:ext uri="{FF2B5EF4-FFF2-40B4-BE49-F238E27FC236}">
                <a16:creationId xmlns:a16="http://schemas.microsoft.com/office/drawing/2014/main" id="{1B079469-AF71-E6A1-8C53-E9ADF6A390F3}"/>
              </a:ext>
            </a:extLst>
          </p:cNvPr>
          <p:cNvSpPr txBox="1"/>
          <p:nvPr/>
        </p:nvSpPr>
        <p:spPr>
          <a:xfrm>
            <a:off x="5173884" y="0"/>
            <a:ext cx="3970116" cy="830997"/>
          </a:xfrm>
          <a:prstGeom prst="rect">
            <a:avLst/>
          </a:prstGeom>
          <a:solidFill>
            <a:schemeClr val="bg1">
              <a:lumMod val="75000"/>
              <a:alpha val="14000"/>
            </a:schemeClr>
          </a:solidFill>
        </p:spPr>
        <p:txBody>
          <a:bodyPr wrap="square" rtlCol="0">
            <a:spAutoFit/>
          </a:bodyPr>
          <a:lstStyle/>
          <a:p>
            <a:pPr algn="ctr"/>
            <a:r>
              <a:rPr lang="en-US" sz="2400" b="1" i="1" kern="0" dirty="0">
                <a:solidFill>
                  <a:schemeClr val="tx1"/>
                </a:solidFill>
                <a:effectLst/>
                <a:latin typeface="Aptos" panose="020B0004020202020204" pitchFamily="34" charset="0"/>
                <a:ea typeface="Times New Roman" panose="02020603050405020304" pitchFamily="18" charset="0"/>
              </a:rPr>
              <a:t>Many rich people put in large amounts</a:t>
            </a:r>
            <a:r>
              <a:rPr lang="en-US" sz="2400" b="1" dirty="0">
                <a:solidFill>
                  <a:schemeClr val="tx1"/>
                </a:solidFill>
                <a:effectLst/>
                <a:latin typeface="Aptos" panose="020B0004020202020204" pitchFamily="34" charset="0"/>
              </a:rPr>
              <a:t> </a:t>
            </a:r>
            <a:endParaRPr lang="en-US" sz="2400" b="1" dirty="0">
              <a:solidFill>
                <a:schemeClr val="tx1"/>
              </a:solidFill>
              <a:latin typeface="Aptos" panose="020B0004020202020204" pitchFamily="34" charset="0"/>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94400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E2F9-6E5C-EEFE-7BB6-2E778AF508C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23C96B3-E8E8-7AA3-32F9-19EE96AB7A55}"/>
              </a:ext>
            </a:extLst>
          </p:cNvPr>
          <p:cNvPicPr>
            <a:picLocks noChangeAspect="1"/>
          </p:cNvPicPr>
          <p:nvPr/>
        </p:nvPicPr>
        <p:blipFill>
          <a:blip r:embed="rId2"/>
          <a:srcRect t="11618"/>
          <a:stretch>
            <a:fillRect/>
          </a:stretch>
        </p:blipFill>
        <p:spPr>
          <a:xfrm>
            <a:off x="155850" y="140454"/>
            <a:ext cx="8832300" cy="5003046"/>
          </a:xfrm>
          <a:prstGeom prst="rect">
            <a:avLst/>
          </a:prstGeom>
        </p:spPr>
      </p:pic>
      <p:sp>
        <p:nvSpPr>
          <p:cNvPr id="5" name="TextBox 4">
            <a:extLst>
              <a:ext uri="{FF2B5EF4-FFF2-40B4-BE49-F238E27FC236}">
                <a16:creationId xmlns:a16="http://schemas.microsoft.com/office/drawing/2014/main" id="{EF6ED9E7-0639-C280-8F8C-2D554DE3C0AA}"/>
              </a:ext>
            </a:extLst>
          </p:cNvPr>
          <p:cNvSpPr txBox="1"/>
          <p:nvPr/>
        </p:nvSpPr>
        <p:spPr>
          <a:xfrm>
            <a:off x="4872942" y="0"/>
            <a:ext cx="4271058" cy="830997"/>
          </a:xfrm>
          <a:prstGeom prst="rect">
            <a:avLst/>
          </a:prstGeom>
          <a:solidFill>
            <a:schemeClr val="bg1">
              <a:lumMod val="75000"/>
              <a:alpha val="13000"/>
            </a:schemeClr>
          </a:solidFill>
        </p:spPr>
        <p:txBody>
          <a:bodyPr wrap="square" rtlCol="0">
            <a:spAutoFit/>
          </a:bodyPr>
          <a:lstStyle/>
          <a:p>
            <a:pPr algn="ctr"/>
            <a:r>
              <a:rPr lang="en-US" sz="2400" b="1" dirty="0">
                <a:solidFill>
                  <a:schemeClr val="tx1"/>
                </a:solidFill>
                <a:latin typeface="Aptos" panose="020B0004020202020204" pitchFamily="34" charset="0"/>
              </a:rPr>
              <a:t>Then a poor widow came and dropped in two small coins.</a:t>
            </a:r>
            <a:r>
              <a:rPr lang="en-US" sz="2400" b="1" baseline="30000" dirty="0">
                <a:solidFill>
                  <a:schemeClr val="tx1"/>
                </a:solidFill>
                <a:latin typeface="Aptos" panose="020B0004020202020204" pitchFamily="34" charset="0"/>
              </a:rPr>
              <a:t> </a:t>
            </a:r>
            <a:endParaRPr lang="en-US" sz="2400" b="1" dirty="0">
              <a:solidFill>
                <a:schemeClr val="tx1"/>
              </a:solidFill>
              <a:latin typeface="Aptos" panose="020B0004020202020204" pitchFamily="34" charset="0"/>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407720704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5039</TotalTime>
  <Words>431</Words>
  <Application>Microsoft Macintosh PowerPoint</Application>
  <PresentationFormat>On-screen Show (16:9)</PresentationFormat>
  <Paragraphs>43</Paragraphs>
  <Slides>20</Slides>
  <Notes>15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ADLaM Display</vt:lpstr>
      <vt:lpstr>Aptos</vt:lpstr>
      <vt:lpstr>RocknRoll One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Kerry Murray</cp:lastModifiedBy>
  <cp:revision>55</cp:revision>
  <dcterms:modified xsi:type="dcterms:W3CDTF">2025-12-05T13:44:08Z</dcterms:modified>
</cp:coreProperties>
</file>